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3041" r:id="rId4"/>
    <p:sldId id="304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24380-33AC-48F6-A75D-E8D6C7FE7155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80CE5-3575-4E04-8B80-60D2E68186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25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2D5541-877C-42C4-AE95-B26A152F5A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93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9E4A-8693-EAF8-5963-8221CC10B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04EA99-6F66-1E97-DE7A-50BE339B6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64644-2FD0-AE97-2CB0-1F581E39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D7155-673B-8893-A3D3-7C5D6C14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59851-56DF-0F82-D6DD-7E8B44B6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542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AAFA-871F-1EDA-840B-C9EE67EE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0C623-67EB-DDC1-91FF-854F6B375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64F5C-FBCB-1679-D216-1996B4C5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9AF7A-9C56-B6EE-DA23-A7610150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4C80C-18F5-87C2-5B11-BA4320C9E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699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FDFD6-766E-81C0-AD6C-D17F5622E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A7C74-4B18-A444-7A88-A3E7775F9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3D67A-2803-3B2A-7FAF-446FB0B5C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120E9-3D33-2857-816E-FCF569BC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A3FF-4394-E4CC-C16D-73147DB0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5020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 flipH="1">
            <a:off x="0" y="804672"/>
            <a:ext cx="329184" cy="0"/>
          </a:xfrm>
          <a:prstGeom prst="line">
            <a:avLst/>
          </a:prstGeom>
          <a:ln>
            <a:solidFill>
              <a:srgbClr val="D2D2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45009" y="584200"/>
            <a:ext cx="11238991" cy="5080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667" b="1">
                <a:solidFill>
                  <a:srgbClr val="00737A"/>
                </a:solidFill>
                <a:latin typeface="Encode Sans" pitchFamily="2" charset="0"/>
              </a:defRPr>
            </a:lvl1pPr>
          </a:lstStyle>
          <a:p>
            <a:r>
              <a:rPr lang="en-US" dirty="0"/>
              <a:t>Slide Title Goes Here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45008" y="1498600"/>
            <a:ext cx="11238992" cy="4368800"/>
          </a:xfrm>
        </p:spPr>
        <p:txBody>
          <a:bodyPr lIns="0" tIns="0" rIns="0" bIns="0">
            <a:normAutofit/>
          </a:bodyPr>
          <a:lstStyle>
            <a:lvl1pPr marL="0" indent="0" defTabSz="243834">
              <a:lnSpc>
                <a:spcPts val="2533"/>
              </a:lnSpc>
              <a:buNone/>
              <a:defRPr sz="1867">
                <a:solidFill>
                  <a:srgbClr val="00737A"/>
                </a:solidFill>
              </a:defRPr>
            </a:lvl1pPr>
          </a:lstStyle>
          <a:p>
            <a:pPr defTabSz="182880">
              <a:lnSpc>
                <a:spcPts val="1900"/>
              </a:lnSpc>
            </a:pP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Lorem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ipsum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dolor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sit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amet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,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consectetur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adipiscing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elit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,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sed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do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eiusmod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tempor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incididunt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ut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labore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et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dolore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magna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aliqua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.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Ut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enim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ad minim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veniam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,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quis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nostrud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exercitation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ullamco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laboris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nisi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ut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aliquip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ex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ea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commodo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 </a:t>
            </a:r>
            <a:r>
              <a:rPr lang="en-GB" sz="1867" dirty="0" err="1">
                <a:solidFill>
                  <a:srgbClr val="00737A"/>
                </a:solidFill>
                <a:latin typeface="Encode Sans" pitchFamily="2" charset="0"/>
              </a:rPr>
              <a:t>consequat</a:t>
            </a:r>
            <a:r>
              <a:rPr lang="en-GB" sz="1867" dirty="0">
                <a:solidFill>
                  <a:srgbClr val="00737A"/>
                </a:solidFill>
                <a:latin typeface="Encode San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345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F7360-904E-D1B3-8E69-3C7C7C64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4EFFD-D6CE-F12E-E31B-31F00305E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5679A-3666-7ED2-3656-F3CD4B362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9DF0A-57AC-176A-0EA8-6F7D9CE3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50919-C985-5FB7-C01F-6E4C1E66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94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B32C-DF61-7037-C4B0-343B0DBF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1C170-2847-D9DD-F006-ED0CE285B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2F9E-79CE-4482-2399-B31F6DB5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2DF22-2ABE-8551-0CFA-4248A55CC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5355D-81F6-FF29-A8BF-FA6B2B002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43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A23B-C348-BEB6-E520-ACF70A7B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00D9-47BB-2B19-9074-101C17BD8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26E71-CBD5-753A-724E-52FCA5782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D1503-D3B9-837E-F65D-882E349DD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DFC26-9778-C3FC-1CA3-51A5818E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1FFF8-6210-188B-902E-6A2C17B9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758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44BF0-AE24-60DB-F7BE-BC766A8BD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E44B5-1A19-6E68-5702-39F77DF48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DAD0E-DD23-CE24-E616-EDBC96B51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51B5EA-3E8B-A753-8E0B-71CC67568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7B7052-AFC9-AE4C-CDA5-6001D8C47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1A52CB-CE69-DAFA-A983-6F9469A03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FEBFA7-85CC-4961-28F5-F3134826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14F993-B8F6-D822-D891-3BFB9F32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600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F719-0AED-5F8E-6F41-EE4E39DC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F016B1-F502-B4E5-4B61-FD721907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B6385F-E321-2E7F-7466-5033E0F8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F7479-93EA-F81D-254D-C5D4CD15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63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5736A-5A3E-087F-5329-FE6BBD00D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A9CD2-32BB-28FD-E0C0-C5A06DB3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EEE30-9D07-789D-BF3A-B8A67ADD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93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4B630-856F-446E-4399-FD32F2A9D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7388-4411-3091-5F8B-EEEC5D485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7E0B1-2952-7BB3-6AF0-F445D3212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977D1-28B8-D125-39E7-347EF9C1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C3147-5D82-811B-3714-29C9BE14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11E79-4015-E039-6C3C-97BDA7B6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814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9A764-67E7-142B-6392-D736EBD0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5E625D-3758-03ED-F007-21D527A71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47534-E6E8-0994-C4F3-04C121293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062A2-3E73-50EE-847A-E42A94C9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A5F47-3AD4-746D-DD63-6021AEEF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994FA-2FDF-FDEE-6D02-4D77D642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30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919CD-EB95-CE02-4C23-C68814B34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77C7A-DD07-D585-4BC3-9BEC2D599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61B2-0574-670B-D8B4-F01A4B37C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2EDD-F41B-4D84-8210-9ADFBF2E95AD}" type="datetimeFigureOut">
              <a:rPr lang="fi-FI" smtClean="0"/>
              <a:t>30.4.2023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0D8E-7858-0E36-D4D3-871B154EE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5A214-B4D7-77B6-4353-0C6A9A8E5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2F17-7E84-411C-818D-0F3391E658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952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0AD52-1566-7C0F-C1EC-4500E70E8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550"/>
            <a:ext cx="9144000" cy="2387600"/>
          </a:xfrm>
        </p:spPr>
        <p:txBody>
          <a:bodyPr/>
          <a:lstStyle/>
          <a:p>
            <a:r>
              <a:rPr lang="en-US"/>
              <a:t>FinOMOP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83459-FF64-8874-E0D9-47C9A0B5A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84225"/>
            <a:ext cx="9144000" cy="1655762"/>
          </a:xfrm>
        </p:spPr>
        <p:txBody>
          <a:bodyPr/>
          <a:lstStyle/>
          <a:p>
            <a:r>
              <a:rPr lang="en-US" dirty="0"/>
              <a:t>Data governance description of the three university hospital OMOP databases (Helsinki, Tampere, Turku)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C8D804-B30A-6DDE-12EB-0C06E489D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263" y="616869"/>
            <a:ext cx="7763782" cy="66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9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orakulmio 54">
            <a:extLst>
              <a:ext uri="{FF2B5EF4-FFF2-40B4-BE49-F238E27FC236}">
                <a16:creationId xmlns:a16="http://schemas.microsoft.com/office/drawing/2014/main" id="{B894FD54-C19C-BF3D-582D-CA52F0233500}"/>
              </a:ext>
            </a:extLst>
          </p:cNvPr>
          <p:cNvSpPr/>
          <p:nvPr/>
        </p:nvSpPr>
        <p:spPr>
          <a:xfrm>
            <a:off x="6874049" y="4472326"/>
            <a:ext cx="1574878" cy="1704085"/>
          </a:xfrm>
          <a:prstGeom prst="rect">
            <a:avLst/>
          </a:prstGeom>
          <a:ln w="5715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B39B123-C86D-3D82-9295-00F5311B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Tampere University Hospital</a:t>
            </a:r>
            <a:r>
              <a:rPr lang="en-CA" sz="3200" dirty="0"/>
              <a:t>: </a:t>
            </a:r>
            <a:br>
              <a:rPr lang="en-CA" sz="3200" dirty="0"/>
            </a:br>
            <a:r>
              <a:rPr lang="en-CA" sz="3200" dirty="0"/>
              <a:t>Governance of the patient data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D23FD1-3143-05F3-583D-E59F440D43A5}"/>
              </a:ext>
            </a:extLst>
          </p:cNvPr>
          <p:cNvGrpSpPr/>
          <p:nvPr/>
        </p:nvGrpSpPr>
        <p:grpSpPr>
          <a:xfrm>
            <a:off x="2006674" y="3032539"/>
            <a:ext cx="656121" cy="656921"/>
            <a:chOff x="1153428" y="2983832"/>
            <a:chExt cx="656121" cy="656921"/>
          </a:xfrm>
        </p:grpSpPr>
        <p:sp>
          <p:nvSpPr>
            <p:cNvPr id="3" name="Ellipsi 2">
              <a:extLst>
                <a:ext uri="{FF2B5EF4-FFF2-40B4-BE49-F238E27FC236}">
                  <a16:creationId xmlns:a16="http://schemas.microsoft.com/office/drawing/2014/main" id="{ABA6F167-3958-F004-8C36-3BE2344267EF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" name="Suora yhdysviiva 4">
              <a:extLst>
                <a:ext uri="{FF2B5EF4-FFF2-40B4-BE49-F238E27FC236}">
                  <a16:creationId xmlns:a16="http://schemas.microsoft.com/office/drawing/2014/main" id="{DE09CB5A-17A6-3ACD-057E-D037284E28F3}"/>
                </a:ext>
              </a:extLst>
            </p:cNvPr>
            <p:cNvCxnSpPr>
              <a:stCxn id="3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uora yhdysviiva 5">
              <a:extLst>
                <a:ext uri="{FF2B5EF4-FFF2-40B4-BE49-F238E27FC236}">
                  <a16:creationId xmlns:a16="http://schemas.microsoft.com/office/drawing/2014/main" id="{0B8A5510-77FE-1555-123C-C23E79FE6B30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i 6">
              <a:extLst>
                <a:ext uri="{FF2B5EF4-FFF2-40B4-BE49-F238E27FC236}">
                  <a16:creationId xmlns:a16="http://schemas.microsoft.com/office/drawing/2014/main" id="{462B9D52-E3E9-3CC0-4B47-D82B9A368844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Ryhmä 8">
            <a:extLst>
              <a:ext uri="{FF2B5EF4-FFF2-40B4-BE49-F238E27FC236}">
                <a16:creationId xmlns:a16="http://schemas.microsoft.com/office/drawing/2014/main" id="{44168966-51C7-81C8-4A24-E15BF2D97CDB}"/>
              </a:ext>
            </a:extLst>
          </p:cNvPr>
          <p:cNvGrpSpPr/>
          <p:nvPr/>
        </p:nvGrpSpPr>
        <p:grpSpPr>
          <a:xfrm>
            <a:off x="1305828" y="3136232"/>
            <a:ext cx="656121" cy="656921"/>
            <a:chOff x="1153428" y="2983832"/>
            <a:chExt cx="656121" cy="656921"/>
          </a:xfrm>
        </p:grpSpPr>
        <p:sp>
          <p:nvSpPr>
            <p:cNvPr id="10" name="Ellipsi 9">
              <a:extLst>
                <a:ext uri="{FF2B5EF4-FFF2-40B4-BE49-F238E27FC236}">
                  <a16:creationId xmlns:a16="http://schemas.microsoft.com/office/drawing/2014/main" id="{8A283B55-E97B-0FB4-9B52-E29D10464AC2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uora yhdysviiva 10">
              <a:extLst>
                <a:ext uri="{FF2B5EF4-FFF2-40B4-BE49-F238E27FC236}">
                  <a16:creationId xmlns:a16="http://schemas.microsoft.com/office/drawing/2014/main" id="{01539DC9-720F-A165-727F-D1A963FDB669}"/>
                </a:ext>
              </a:extLst>
            </p:cNvPr>
            <p:cNvCxnSpPr>
              <a:stCxn id="1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uora yhdysviiva 11">
              <a:extLst>
                <a:ext uri="{FF2B5EF4-FFF2-40B4-BE49-F238E27FC236}">
                  <a16:creationId xmlns:a16="http://schemas.microsoft.com/office/drawing/2014/main" id="{E985F414-FC35-30C3-5D86-305BD79BBF43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i 12">
              <a:extLst>
                <a:ext uri="{FF2B5EF4-FFF2-40B4-BE49-F238E27FC236}">
                  <a16:creationId xmlns:a16="http://schemas.microsoft.com/office/drawing/2014/main" id="{0E3F650D-08FC-3A2F-C254-5F014AC0AD4F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5A9CD89E-D62E-E806-CB5E-31454EEFDF86}"/>
              </a:ext>
            </a:extLst>
          </p:cNvPr>
          <p:cNvGrpSpPr/>
          <p:nvPr/>
        </p:nvGrpSpPr>
        <p:grpSpPr>
          <a:xfrm>
            <a:off x="1059289" y="4980476"/>
            <a:ext cx="656121" cy="656921"/>
            <a:chOff x="1153428" y="2983832"/>
            <a:chExt cx="656121" cy="656921"/>
          </a:xfrm>
        </p:grpSpPr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B67BFBB5-47EA-E90E-3B26-9F819CF8695C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6" name="Suora yhdysviiva 15">
              <a:extLst>
                <a:ext uri="{FF2B5EF4-FFF2-40B4-BE49-F238E27FC236}">
                  <a16:creationId xmlns:a16="http://schemas.microsoft.com/office/drawing/2014/main" id="{4735E596-1F73-32BD-36AC-103A33E9CF70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yhdysviiva 16">
              <a:extLst>
                <a:ext uri="{FF2B5EF4-FFF2-40B4-BE49-F238E27FC236}">
                  <a16:creationId xmlns:a16="http://schemas.microsoft.com/office/drawing/2014/main" id="{10520E6C-AF03-E280-8BB3-9E3FCDDC6022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i 17">
              <a:extLst>
                <a:ext uri="{FF2B5EF4-FFF2-40B4-BE49-F238E27FC236}">
                  <a16:creationId xmlns:a16="http://schemas.microsoft.com/office/drawing/2014/main" id="{FAD52B9D-AF6A-CAF6-2833-4992D4F65DBE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ED2BEA27-8B42-EB19-7119-997D7E8CB44E}"/>
              </a:ext>
            </a:extLst>
          </p:cNvPr>
          <p:cNvGrpSpPr/>
          <p:nvPr/>
        </p:nvGrpSpPr>
        <p:grpSpPr>
          <a:xfrm>
            <a:off x="398490" y="3053046"/>
            <a:ext cx="656121" cy="656921"/>
            <a:chOff x="1153428" y="2983832"/>
            <a:chExt cx="656121" cy="656921"/>
          </a:xfrm>
        </p:grpSpPr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9547EA4A-3B6F-0206-1374-5B714538F36E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" name="Suora yhdysviiva 20">
              <a:extLst>
                <a:ext uri="{FF2B5EF4-FFF2-40B4-BE49-F238E27FC236}">
                  <a16:creationId xmlns:a16="http://schemas.microsoft.com/office/drawing/2014/main" id="{6900CB79-6581-2C14-D682-25C39FC80F7E}"/>
                </a:ext>
              </a:extLst>
            </p:cNvPr>
            <p:cNvCxnSpPr>
              <a:stCxn id="2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uora yhdysviiva 21">
              <a:extLst>
                <a:ext uri="{FF2B5EF4-FFF2-40B4-BE49-F238E27FC236}">
                  <a16:creationId xmlns:a16="http://schemas.microsoft.com/office/drawing/2014/main" id="{D6111852-28B1-E360-6C73-F3AD2143B81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i 22">
              <a:extLst>
                <a:ext uri="{FF2B5EF4-FFF2-40B4-BE49-F238E27FC236}">
                  <a16:creationId xmlns:a16="http://schemas.microsoft.com/office/drawing/2014/main" id="{1FAB2BAF-1B97-9E4A-DC9B-8765DE73982A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6C838597-1A79-CE77-280F-F0D33078C567}"/>
              </a:ext>
            </a:extLst>
          </p:cNvPr>
          <p:cNvGrpSpPr/>
          <p:nvPr/>
        </p:nvGrpSpPr>
        <p:grpSpPr>
          <a:xfrm>
            <a:off x="1017476" y="4122193"/>
            <a:ext cx="656121" cy="656921"/>
            <a:chOff x="1153428" y="2983832"/>
            <a:chExt cx="656121" cy="656921"/>
          </a:xfrm>
        </p:grpSpPr>
        <p:sp>
          <p:nvSpPr>
            <p:cNvPr id="25" name="Ellipsi 24">
              <a:extLst>
                <a:ext uri="{FF2B5EF4-FFF2-40B4-BE49-F238E27FC236}">
                  <a16:creationId xmlns:a16="http://schemas.microsoft.com/office/drawing/2014/main" id="{9646173E-CE12-D69F-1394-D83B674A22B9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" name="Suora yhdysviiva 25">
              <a:extLst>
                <a:ext uri="{FF2B5EF4-FFF2-40B4-BE49-F238E27FC236}">
                  <a16:creationId xmlns:a16="http://schemas.microsoft.com/office/drawing/2014/main" id="{46E02DDB-C5BC-9C2D-B683-9594EBE9CDE3}"/>
                </a:ext>
              </a:extLst>
            </p:cNvPr>
            <p:cNvCxnSpPr>
              <a:stCxn id="25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uora yhdysviiva 26">
              <a:extLst>
                <a:ext uri="{FF2B5EF4-FFF2-40B4-BE49-F238E27FC236}">
                  <a16:creationId xmlns:a16="http://schemas.microsoft.com/office/drawing/2014/main" id="{E8A06441-0F08-FF4C-BF45-AEFF1E482719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i 27">
              <a:extLst>
                <a:ext uri="{FF2B5EF4-FFF2-40B4-BE49-F238E27FC236}">
                  <a16:creationId xmlns:a16="http://schemas.microsoft.com/office/drawing/2014/main" id="{371D57E8-74AC-02D7-2485-C33186254B9A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Suorakulmio 33">
            <a:extLst>
              <a:ext uri="{FF2B5EF4-FFF2-40B4-BE49-F238E27FC236}">
                <a16:creationId xmlns:a16="http://schemas.microsoft.com/office/drawing/2014/main" id="{67D009AC-2764-7910-4DA6-A480960A4F15}"/>
              </a:ext>
            </a:extLst>
          </p:cNvPr>
          <p:cNvSpPr/>
          <p:nvPr/>
        </p:nvSpPr>
        <p:spPr>
          <a:xfrm>
            <a:off x="2787308" y="2741464"/>
            <a:ext cx="3936273" cy="345488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" name="Ryhmä 28">
            <a:extLst>
              <a:ext uri="{FF2B5EF4-FFF2-40B4-BE49-F238E27FC236}">
                <a16:creationId xmlns:a16="http://schemas.microsoft.com/office/drawing/2014/main" id="{EC5A97A7-4196-3CEC-2AE4-B33BC527921F}"/>
              </a:ext>
            </a:extLst>
          </p:cNvPr>
          <p:cNvGrpSpPr/>
          <p:nvPr/>
        </p:nvGrpSpPr>
        <p:grpSpPr>
          <a:xfrm>
            <a:off x="1807485" y="4577290"/>
            <a:ext cx="656121" cy="656921"/>
            <a:chOff x="1153428" y="2983832"/>
            <a:chExt cx="656121" cy="656921"/>
          </a:xfrm>
        </p:grpSpPr>
        <p:sp>
          <p:nvSpPr>
            <p:cNvPr id="30" name="Ellipsi 29">
              <a:extLst>
                <a:ext uri="{FF2B5EF4-FFF2-40B4-BE49-F238E27FC236}">
                  <a16:creationId xmlns:a16="http://schemas.microsoft.com/office/drawing/2014/main" id="{4DADB5A6-C847-818C-E408-8AE95362F308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1" name="Suora yhdysviiva 30">
              <a:extLst>
                <a:ext uri="{FF2B5EF4-FFF2-40B4-BE49-F238E27FC236}">
                  <a16:creationId xmlns:a16="http://schemas.microsoft.com/office/drawing/2014/main" id="{5F5BBBBC-E4EB-4CBA-958D-BFCD73616946}"/>
                </a:ext>
              </a:extLst>
            </p:cNvPr>
            <p:cNvCxnSpPr>
              <a:stCxn id="3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uora yhdysviiva 31">
              <a:extLst>
                <a:ext uri="{FF2B5EF4-FFF2-40B4-BE49-F238E27FC236}">
                  <a16:creationId xmlns:a16="http://schemas.microsoft.com/office/drawing/2014/main" id="{BB9647B7-FEA9-B331-B57A-AF94F4B78ADB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i 32">
              <a:extLst>
                <a:ext uri="{FF2B5EF4-FFF2-40B4-BE49-F238E27FC236}">
                  <a16:creationId xmlns:a16="http://schemas.microsoft.com/office/drawing/2014/main" id="{F1FFDC4A-145C-7738-997E-092CA41E2F12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5" name="Ryhmä 34">
            <a:extLst>
              <a:ext uri="{FF2B5EF4-FFF2-40B4-BE49-F238E27FC236}">
                <a16:creationId xmlns:a16="http://schemas.microsoft.com/office/drawing/2014/main" id="{D04177AE-8F6E-6D23-9034-3546B8693611}"/>
              </a:ext>
            </a:extLst>
          </p:cNvPr>
          <p:cNvGrpSpPr/>
          <p:nvPr/>
        </p:nvGrpSpPr>
        <p:grpSpPr>
          <a:xfrm>
            <a:off x="3112982" y="3588615"/>
            <a:ext cx="457200" cy="656921"/>
            <a:chOff x="1153428" y="2983832"/>
            <a:chExt cx="656121" cy="656921"/>
          </a:xfrm>
        </p:grpSpPr>
        <p:sp>
          <p:nvSpPr>
            <p:cNvPr id="36" name="Ellipsi 35">
              <a:extLst>
                <a:ext uri="{FF2B5EF4-FFF2-40B4-BE49-F238E27FC236}">
                  <a16:creationId xmlns:a16="http://schemas.microsoft.com/office/drawing/2014/main" id="{38377A03-DB55-B578-7AAF-54C61F4568B7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7" name="Suora yhdysviiva 36">
              <a:extLst>
                <a:ext uri="{FF2B5EF4-FFF2-40B4-BE49-F238E27FC236}">
                  <a16:creationId xmlns:a16="http://schemas.microsoft.com/office/drawing/2014/main" id="{C9A557A6-3DE7-7E82-1660-CE896320B527}"/>
                </a:ext>
              </a:extLst>
            </p:cNvPr>
            <p:cNvCxnSpPr>
              <a:stCxn id="36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uora yhdysviiva 37">
              <a:extLst>
                <a:ext uri="{FF2B5EF4-FFF2-40B4-BE49-F238E27FC236}">
                  <a16:creationId xmlns:a16="http://schemas.microsoft.com/office/drawing/2014/main" id="{7B0B9A88-AA7A-9256-80CF-76DAF480C532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i 38">
              <a:extLst>
                <a:ext uri="{FF2B5EF4-FFF2-40B4-BE49-F238E27FC236}">
                  <a16:creationId xmlns:a16="http://schemas.microsoft.com/office/drawing/2014/main" id="{C0CE5409-0A85-44DA-B235-D4E98E5E65B8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5" name="Ryhmä 44">
            <a:extLst>
              <a:ext uri="{FF2B5EF4-FFF2-40B4-BE49-F238E27FC236}">
                <a16:creationId xmlns:a16="http://schemas.microsoft.com/office/drawing/2014/main" id="{584E10A9-14BA-066D-40A2-2522223DD5B3}"/>
              </a:ext>
            </a:extLst>
          </p:cNvPr>
          <p:cNvGrpSpPr/>
          <p:nvPr/>
        </p:nvGrpSpPr>
        <p:grpSpPr>
          <a:xfrm>
            <a:off x="5331214" y="3595635"/>
            <a:ext cx="457200" cy="656921"/>
            <a:chOff x="1153428" y="2983832"/>
            <a:chExt cx="656121" cy="656921"/>
          </a:xfrm>
        </p:grpSpPr>
        <p:sp>
          <p:nvSpPr>
            <p:cNvPr id="46" name="Ellipsi 45">
              <a:extLst>
                <a:ext uri="{FF2B5EF4-FFF2-40B4-BE49-F238E27FC236}">
                  <a16:creationId xmlns:a16="http://schemas.microsoft.com/office/drawing/2014/main" id="{FB8B32C5-A23B-21CA-6EEB-2869B39CC287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7" name="Suora yhdysviiva 46">
              <a:extLst>
                <a:ext uri="{FF2B5EF4-FFF2-40B4-BE49-F238E27FC236}">
                  <a16:creationId xmlns:a16="http://schemas.microsoft.com/office/drawing/2014/main" id="{6F2B36F2-918B-37FD-5761-5DE181A1D6C8}"/>
                </a:ext>
              </a:extLst>
            </p:cNvPr>
            <p:cNvCxnSpPr>
              <a:stCxn id="46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uora yhdysviiva 47">
              <a:extLst>
                <a:ext uri="{FF2B5EF4-FFF2-40B4-BE49-F238E27FC236}">
                  <a16:creationId xmlns:a16="http://schemas.microsoft.com/office/drawing/2014/main" id="{F74965D5-A69E-9E5A-9B4E-EEAF6B54B76B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Ellipsi 48">
              <a:extLst>
                <a:ext uri="{FF2B5EF4-FFF2-40B4-BE49-F238E27FC236}">
                  <a16:creationId xmlns:a16="http://schemas.microsoft.com/office/drawing/2014/main" id="{5AB57E5D-8BE5-8CEB-796B-5896A4D950A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0" name="Ryhmä 49">
            <a:extLst>
              <a:ext uri="{FF2B5EF4-FFF2-40B4-BE49-F238E27FC236}">
                <a16:creationId xmlns:a16="http://schemas.microsoft.com/office/drawing/2014/main" id="{2886E55B-A758-FBB7-6192-94B7E1182E5D}"/>
              </a:ext>
            </a:extLst>
          </p:cNvPr>
          <p:cNvGrpSpPr/>
          <p:nvPr/>
        </p:nvGrpSpPr>
        <p:grpSpPr>
          <a:xfrm>
            <a:off x="4180389" y="5143898"/>
            <a:ext cx="457200" cy="656921"/>
            <a:chOff x="1153428" y="2983832"/>
            <a:chExt cx="656121" cy="656921"/>
          </a:xfrm>
        </p:grpSpPr>
        <p:sp>
          <p:nvSpPr>
            <p:cNvPr id="51" name="Ellipsi 50">
              <a:extLst>
                <a:ext uri="{FF2B5EF4-FFF2-40B4-BE49-F238E27FC236}">
                  <a16:creationId xmlns:a16="http://schemas.microsoft.com/office/drawing/2014/main" id="{986220CF-3105-F811-BD33-22B50E55AC1B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2" name="Suora yhdysviiva 51">
              <a:extLst>
                <a:ext uri="{FF2B5EF4-FFF2-40B4-BE49-F238E27FC236}">
                  <a16:creationId xmlns:a16="http://schemas.microsoft.com/office/drawing/2014/main" id="{D0DE12B5-D5FF-2883-8932-7D534C099BCB}"/>
                </a:ext>
              </a:extLst>
            </p:cNvPr>
            <p:cNvCxnSpPr>
              <a:stCxn id="51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uora yhdysviiva 52">
              <a:extLst>
                <a:ext uri="{FF2B5EF4-FFF2-40B4-BE49-F238E27FC236}">
                  <a16:creationId xmlns:a16="http://schemas.microsoft.com/office/drawing/2014/main" id="{F84610EE-9475-4593-1E2C-069C2B6D9475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i 53">
              <a:extLst>
                <a:ext uri="{FF2B5EF4-FFF2-40B4-BE49-F238E27FC236}">
                  <a16:creationId xmlns:a16="http://schemas.microsoft.com/office/drawing/2014/main" id="{C31D329D-C58A-1E48-46F5-FE18EA5B342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1" name="Ryhmä 60">
            <a:extLst>
              <a:ext uri="{FF2B5EF4-FFF2-40B4-BE49-F238E27FC236}">
                <a16:creationId xmlns:a16="http://schemas.microsoft.com/office/drawing/2014/main" id="{AF938A90-C4FE-3191-C1C0-1F9BA89B0840}"/>
              </a:ext>
            </a:extLst>
          </p:cNvPr>
          <p:cNvGrpSpPr/>
          <p:nvPr/>
        </p:nvGrpSpPr>
        <p:grpSpPr>
          <a:xfrm>
            <a:off x="5737478" y="5107801"/>
            <a:ext cx="457200" cy="656921"/>
            <a:chOff x="1153428" y="2983832"/>
            <a:chExt cx="656121" cy="656921"/>
          </a:xfrm>
        </p:grpSpPr>
        <p:sp>
          <p:nvSpPr>
            <p:cNvPr id="62" name="Ellipsi 61">
              <a:extLst>
                <a:ext uri="{FF2B5EF4-FFF2-40B4-BE49-F238E27FC236}">
                  <a16:creationId xmlns:a16="http://schemas.microsoft.com/office/drawing/2014/main" id="{140FF7D6-7C55-EDB0-08A2-441E8B3037CA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3" name="Suora yhdysviiva 62">
              <a:extLst>
                <a:ext uri="{FF2B5EF4-FFF2-40B4-BE49-F238E27FC236}">
                  <a16:creationId xmlns:a16="http://schemas.microsoft.com/office/drawing/2014/main" id="{083B1A9A-AFE0-0902-F424-356C37157C3B}"/>
                </a:ext>
              </a:extLst>
            </p:cNvPr>
            <p:cNvCxnSpPr>
              <a:stCxn id="62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uora yhdysviiva 63">
              <a:extLst>
                <a:ext uri="{FF2B5EF4-FFF2-40B4-BE49-F238E27FC236}">
                  <a16:creationId xmlns:a16="http://schemas.microsoft.com/office/drawing/2014/main" id="{CBBE8A3B-A79F-AE19-05FF-7E0C4B3C41DE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i 64">
              <a:extLst>
                <a:ext uri="{FF2B5EF4-FFF2-40B4-BE49-F238E27FC236}">
                  <a16:creationId xmlns:a16="http://schemas.microsoft.com/office/drawing/2014/main" id="{53A27861-5910-E74C-9978-8E3616ECB336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6" name="Nuoli: Oikea 65">
            <a:extLst>
              <a:ext uri="{FF2B5EF4-FFF2-40B4-BE49-F238E27FC236}">
                <a16:creationId xmlns:a16="http://schemas.microsoft.com/office/drawing/2014/main" id="{96C2497C-3148-D1AA-4405-F070F78EB4ED}"/>
              </a:ext>
            </a:extLst>
          </p:cNvPr>
          <p:cNvSpPr/>
          <p:nvPr/>
        </p:nvSpPr>
        <p:spPr>
          <a:xfrm>
            <a:off x="4718138" y="5317827"/>
            <a:ext cx="994933" cy="25137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8" name="Yhdistin: Kulma 67">
            <a:extLst>
              <a:ext uri="{FF2B5EF4-FFF2-40B4-BE49-F238E27FC236}">
                <a16:creationId xmlns:a16="http://schemas.microsoft.com/office/drawing/2014/main" id="{97D9C527-4BDF-454D-2410-B79E49E09661}"/>
              </a:ext>
            </a:extLst>
          </p:cNvPr>
          <p:cNvCxnSpPr>
            <a:cxnSpLocks/>
            <a:stCxn id="86" idx="4"/>
            <a:endCxn id="51" idx="0"/>
          </p:cNvCxnSpPr>
          <p:nvPr/>
        </p:nvCxnSpPr>
        <p:spPr>
          <a:xfrm rot="5400000">
            <a:off x="3987582" y="4717382"/>
            <a:ext cx="851837" cy="1195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uora nuoliyhdysviiva 69">
            <a:extLst>
              <a:ext uri="{FF2B5EF4-FFF2-40B4-BE49-F238E27FC236}">
                <a16:creationId xmlns:a16="http://schemas.microsoft.com/office/drawing/2014/main" id="{FAFF2EF8-B478-BDBA-EDF5-5DBB111051DD}"/>
              </a:ext>
            </a:extLst>
          </p:cNvPr>
          <p:cNvCxnSpPr/>
          <p:nvPr/>
        </p:nvCxnSpPr>
        <p:spPr>
          <a:xfrm>
            <a:off x="3627932" y="3967611"/>
            <a:ext cx="40505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uora nuoliyhdysviiva 70">
            <a:extLst>
              <a:ext uri="{FF2B5EF4-FFF2-40B4-BE49-F238E27FC236}">
                <a16:creationId xmlns:a16="http://schemas.microsoft.com/office/drawing/2014/main" id="{1CF10972-CF13-83A1-FC19-E8AD818E34E7}"/>
              </a:ext>
            </a:extLst>
          </p:cNvPr>
          <p:cNvCxnSpPr/>
          <p:nvPr/>
        </p:nvCxnSpPr>
        <p:spPr>
          <a:xfrm>
            <a:off x="4742047" y="3976233"/>
            <a:ext cx="40505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iruutu 71">
            <a:extLst>
              <a:ext uri="{FF2B5EF4-FFF2-40B4-BE49-F238E27FC236}">
                <a16:creationId xmlns:a16="http://schemas.microsoft.com/office/drawing/2014/main" id="{2E174294-0485-C289-0908-4E02A0D3EEBA}"/>
              </a:ext>
            </a:extLst>
          </p:cNvPr>
          <p:cNvSpPr txBox="1"/>
          <p:nvPr/>
        </p:nvSpPr>
        <p:spPr>
          <a:xfrm>
            <a:off x="3089711" y="376026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E5893EBF-0A18-3280-6318-6F424FA6D8F5}"/>
              </a:ext>
            </a:extLst>
          </p:cNvPr>
          <p:cNvSpPr txBox="1"/>
          <p:nvPr/>
        </p:nvSpPr>
        <p:spPr>
          <a:xfrm>
            <a:off x="5307347" y="376026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75" name="Tekstiruutu 74">
            <a:extLst>
              <a:ext uri="{FF2B5EF4-FFF2-40B4-BE49-F238E27FC236}">
                <a16:creationId xmlns:a16="http://schemas.microsoft.com/office/drawing/2014/main" id="{88FDA716-97B1-4A3A-EE66-5FC219A83C76}"/>
              </a:ext>
            </a:extLst>
          </p:cNvPr>
          <p:cNvSpPr txBox="1"/>
          <p:nvPr/>
        </p:nvSpPr>
        <p:spPr>
          <a:xfrm>
            <a:off x="4141207" y="52441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77" name="Tekstiruutu 76">
            <a:extLst>
              <a:ext uri="{FF2B5EF4-FFF2-40B4-BE49-F238E27FC236}">
                <a16:creationId xmlns:a16="http://schemas.microsoft.com/office/drawing/2014/main" id="{87D749E1-9E9B-4B35-56D3-6C2C6A332417}"/>
              </a:ext>
            </a:extLst>
          </p:cNvPr>
          <p:cNvSpPr txBox="1"/>
          <p:nvPr/>
        </p:nvSpPr>
        <p:spPr>
          <a:xfrm>
            <a:off x="5710843" y="523135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83FF7521-0C90-4A32-E6FD-DDFC0A3FC728}"/>
              </a:ext>
            </a:extLst>
          </p:cNvPr>
          <p:cNvSpPr txBox="1"/>
          <p:nvPr/>
        </p:nvSpPr>
        <p:spPr>
          <a:xfrm>
            <a:off x="2927999" y="4173354"/>
            <a:ext cx="867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Staging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B7B0DD7A-41F1-3F9E-83E1-06DC97178218}"/>
              </a:ext>
            </a:extLst>
          </p:cNvPr>
          <p:cNvSpPr txBox="1"/>
          <p:nvPr/>
        </p:nvSpPr>
        <p:spPr>
          <a:xfrm>
            <a:off x="3873528" y="4202261"/>
            <a:ext cx="112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Raw  Data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6875BFC2-7CDA-5B66-724B-E0422C65BA1E}"/>
              </a:ext>
            </a:extLst>
          </p:cNvPr>
          <p:cNvSpPr txBox="1"/>
          <p:nvPr/>
        </p:nvSpPr>
        <p:spPr>
          <a:xfrm>
            <a:off x="5144334" y="4167124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dv</a:t>
            </a:r>
          </a:p>
        </p:txBody>
      </p:sp>
      <p:grpSp>
        <p:nvGrpSpPr>
          <p:cNvPr id="82" name="Ryhmä 81">
            <a:extLst>
              <a:ext uri="{FF2B5EF4-FFF2-40B4-BE49-F238E27FC236}">
                <a16:creationId xmlns:a16="http://schemas.microsoft.com/office/drawing/2014/main" id="{807BE9E4-72F3-DED8-ABD3-DC9A45822E03}"/>
              </a:ext>
            </a:extLst>
          </p:cNvPr>
          <p:cNvGrpSpPr/>
          <p:nvPr/>
        </p:nvGrpSpPr>
        <p:grpSpPr>
          <a:xfrm>
            <a:off x="4189409" y="3635140"/>
            <a:ext cx="457200" cy="656921"/>
            <a:chOff x="1153428" y="2983832"/>
            <a:chExt cx="656121" cy="656921"/>
          </a:xfrm>
        </p:grpSpPr>
        <p:sp>
          <p:nvSpPr>
            <p:cNvPr id="83" name="Ellipsi 82">
              <a:extLst>
                <a:ext uri="{FF2B5EF4-FFF2-40B4-BE49-F238E27FC236}">
                  <a16:creationId xmlns:a16="http://schemas.microsoft.com/office/drawing/2014/main" id="{A0A20188-6459-42A6-4937-5A6631DB8AE4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4" name="Suora yhdysviiva 83">
              <a:extLst>
                <a:ext uri="{FF2B5EF4-FFF2-40B4-BE49-F238E27FC236}">
                  <a16:creationId xmlns:a16="http://schemas.microsoft.com/office/drawing/2014/main" id="{57E05966-9A8C-EB4D-792A-A9C19552611F}"/>
                </a:ext>
              </a:extLst>
            </p:cNvPr>
            <p:cNvCxnSpPr>
              <a:stCxn id="83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uora yhdysviiva 84">
              <a:extLst>
                <a:ext uri="{FF2B5EF4-FFF2-40B4-BE49-F238E27FC236}">
                  <a16:creationId xmlns:a16="http://schemas.microsoft.com/office/drawing/2014/main" id="{D0DD40C0-57ED-0FFD-CAB6-A938935C0B0E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i 85">
              <a:extLst>
                <a:ext uri="{FF2B5EF4-FFF2-40B4-BE49-F238E27FC236}">
                  <a16:creationId xmlns:a16="http://schemas.microsoft.com/office/drawing/2014/main" id="{9A0A6DBC-AA78-6039-A687-0F013AE2A2A1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7" name="Tekstiruutu 86">
            <a:extLst>
              <a:ext uri="{FF2B5EF4-FFF2-40B4-BE49-F238E27FC236}">
                <a16:creationId xmlns:a16="http://schemas.microsoft.com/office/drawing/2014/main" id="{797E9A6E-B686-2D9E-F7A2-E84B57F2FABC}"/>
              </a:ext>
            </a:extLst>
          </p:cNvPr>
          <p:cNvSpPr txBox="1"/>
          <p:nvPr/>
        </p:nvSpPr>
        <p:spPr>
          <a:xfrm>
            <a:off x="4166138" y="380678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90" name="Tekstiruutu 89">
            <a:extLst>
              <a:ext uri="{FF2B5EF4-FFF2-40B4-BE49-F238E27FC236}">
                <a16:creationId xmlns:a16="http://schemas.microsoft.com/office/drawing/2014/main" id="{815051B4-DD22-9884-6D9D-117ED9D61CAF}"/>
              </a:ext>
            </a:extLst>
          </p:cNvPr>
          <p:cNvSpPr txBox="1"/>
          <p:nvPr/>
        </p:nvSpPr>
        <p:spPr>
          <a:xfrm>
            <a:off x="3684817" y="5743134"/>
            <a:ext cx="146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Master 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178DA856-6015-8259-136B-93E6563E08BC}"/>
              </a:ext>
            </a:extLst>
          </p:cNvPr>
          <p:cNvSpPr txBox="1"/>
          <p:nvPr/>
        </p:nvSpPr>
        <p:spPr>
          <a:xfrm>
            <a:off x="2776080" y="2751768"/>
            <a:ext cx="1849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Hospital data lake</a:t>
            </a:r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1EF3D286-516D-96EA-6CC8-7C78B56AE585}"/>
              </a:ext>
            </a:extLst>
          </p:cNvPr>
          <p:cNvSpPr txBox="1"/>
          <p:nvPr/>
        </p:nvSpPr>
        <p:spPr>
          <a:xfrm>
            <a:off x="714911" y="2274138"/>
            <a:ext cx="1871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the operative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IT systems</a:t>
            </a:r>
          </a:p>
        </p:txBody>
      </p:sp>
      <p:sp>
        <p:nvSpPr>
          <p:cNvPr id="93" name="Nuoli: Oikea 92">
            <a:extLst>
              <a:ext uri="{FF2B5EF4-FFF2-40B4-BE49-F238E27FC236}">
                <a16:creationId xmlns:a16="http://schemas.microsoft.com/office/drawing/2014/main" id="{DCF281B8-B9FB-FA8E-D50A-43BADC8CAE95}"/>
              </a:ext>
            </a:extLst>
          </p:cNvPr>
          <p:cNvSpPr/>
          <p:nvPr/>
        </p:nvSpPr>
        <p:spPr>
          <a:xfrm>
            <a:off x="2605237" y="3441032"/>
            <a:ext cx="451570" cy="290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E946778F-B364-5C40-D3B3-234FFCA1D860}"/>
              </a:ext>
            </a:extLst>
          </p:cNvPr>
          <p:cNvSpPr txBox="1"/>
          <p:nvPr/>
        </p:nvSpPr>
        <p:spPr>
          <a:xfrm>
            <a:off x="4617700" y="4740436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OMOP-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mapping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OMOP-ETL</a:t>
            </a:r>
          </a:p>
        </p:txBody>
      </p:sp>
      <p:sp>
        <p:nvSpPr>
          <p:cNvPr id="95" name="Tekstiruutu 94">
            <a:extLst>
              <a:ext uri="{FF2B5EF4-FFF2-40B4-BE49-F238E27FC236}">
                <a16:creationId xmlns:a16="http://schemas.microsoft.com/office/drawing/2014/main" id="{C0D3FC97-C608-0DDF-C396-249EA852383A}"/>
              </a:ext>
            </a:extLst>
          </p:cNvPr>
          <p:cNvSpPr txBox="1"/>
          <p:nvPr/>
        </p:nvSpPr>
        <p:spPr>
          <a:xfrm>
            <a:off x="5499094" y="5743134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OMOP DB</a:t>
            </a:r>
          </a:p>
        </p:txBody>
      </p:sp>
      <p:sp>
        <p:nvSpPr>
          <p:cNvPr id="96" name="Tekstiruutu 95">
            <a:extLst>
              <a:ext uri="{FF2B5EF4-FFF2-40B4-BE49-F238E27FC236}">
                <a16:creationId xmlns:a16="http://schemas.microsoft.com/office/drawing/2014/main" id="{42D1B391-BD36-FF8C-CBA6-63AD3EE530AF}"/>
              </a:ext>
            </a:extLst>
          </p:cNvPr>
          <p:cNvSpPr txBox="1"/>
          <p:nvPr/>
        </p:nvSpPr>
        <p:spPr>
          <a:xfrm>
            <a:off x="6873440" y="4092333"/>
            <a:ext cx="157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area</a:t>
            </a:r>
          </a:p>
        </p:txBody>
      </p:sp>
      <p:sp>
        <p:nvSpPr>
          <p:cNvPr id="98" name="Tekstiruutu 97">
            <a:extLst>
              <a:ext uri="{FF2B5EF4-FFF2-40B4-BE49-F238E27FC236}">
                <a16:creationId xmlns:a16="http://schemas.microsoft.com/office/drawing/2014/main" id="{C20D7863-32D6-C360-57B2-8AE3921AE2D2}"/>
              </a:ext>
            </a:extLst>
          </p:cNvPr>
          <p:cNvSpPr txBox="1"/>
          <p:nvPr/>
        </p:nvSpPr>
        <p:spPr>
          <a:xfrm>
            <a:off x="2696589" y="2052054"/>
            <a:ext cx="4463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Individual data from different source systems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linked using the social security number.</a:t>
            </a:r>
          </a:p>
        </p:txBody>
      </p:sp>
      <p:sp>
        <p:nvSpPr>
          <p:cNvPr id="99" name="Tekstiruutu 98">
            <a:extLst>
              <a:ext uri="{FF2B5EF4-FFF2-40B4-BE49-F238E27FC236}">
                <a16:creationId xmlns:a16="http://schemas.microsoft.com/office/drawing/2014/main" id="{8162E6A3-1936-3A97-BDB6-5093948C380F}"/>
              </a:ext>
            </a:extLst>
          </p:cNvPr>
          <p:cNvSpPr txBox="1"/>
          <p:nvPr/>
        </p:nvSpPr>
        <p:spPr>
          <a:xfrm>
            <a:off x="3194236" y="6298714"/>
            <a:ext cx="531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and OMOP data bases are updated regularly.</a:t>
            </a:r>
          </a:p>
        </p:txBody>
      </p:sp>
      <p:sp>
        <p:nvSpPr>
          <p:cNvPr id="100" name="Suorakulmio 99">
            <a:extLst>
              <a:ext uri="{FF2B5EF4-FFF2-40B4-BE49-F238E27FC236}">
                <a16:creationId xmlns:a16="http://schemas.microsoft.com/office/drawing/2014/main" id="{15A7D16D-DE8B-5059-DCD0-F0A09F3E17FE}"/>
              </a:ext>
            </a:extLst>
          </p:cNvPr>
          <p:cNvSpPr/>
          <p:nvPr/>
        </p:nvSpPr>
        <p:spPr>
          <a:xfrm>
            <a:off x="9011670" y="4543762"/>
            <a:ext cx="1615105" cy="1652588"/>
          </a:xfrm>
          <a:prstGeom prst="rect">
            <a:avLst/>
          </a:prstGeom>
          <a:ln w="57150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1" name="Suora nuoliyhdysviiva 100">
            <a:extLst>
              <a:ext uri="{FF2B5EF4-FFF2-40B4-BE49-F238E27FC236}">
                <a16:creationId xmlns:a16="http://schemas.microsoft.com/office/drawing/2014/main" id="{C41DA497-3B6A-1DA8-DBED-EAA77EE629F3}"/>
              </a:ext>
            </a:extLst>
          </p:cNvPr>
          <p:cNvCxnSpPr>
            <a:cxnSpLocks/>
            <a:endCxn id="100" idx="1"/>
          </p:cNvCxnSpPr>
          <p:nvPr/>
        </p:nvCxnSpPr>
        <p:spPr>
          <a:xfrm flipV="1">
            <a:off x="8530701" y="5370056"/>
            <a:ext cx="480969" cy="416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kstiruutu 101">
            <a:extLst>
              <a:ext uri="{FF2B5EF4-FFF2-40B4-BE49-F238E27FC236}">
                <a16:creationId xmlns:a16="http://schemas.microsoft.com/office/drawing/2014/main" id="{3B113245-BE56-9786-C7F4-944ADD6F5DBE}"/>
              </a:ext>
            </a:extLst>
          </p:cNvPr>
          <p:cNvSpPr txBox="1"/>
          <p:nvPr/>
        </p:nvSpPr>
        <p:spPr>
          <a:xfrm>
            <a:off x="9066954" y="4555318"/>
            <a:ext cx="17700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secured and audited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analysis environment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(Atlas, R, SPSS, Python etc)</a:t>
            </a:r>
          </a:p>
        </p:txBody>
      </p:sp>
      <p:cxnSp>
        <p:nvCxnSpPr>
          <p:cNvPr id="103" name="Suora nuoliyhdysviiva 102">
            <a:extLst>
              <a:ext uri="{FF2B5EF4-FFF2-40B4-BE49-F238E27FC236}">
                <a16:creationId xmlns:a16="http://schemas.microsoft.com/office/drawing/2014/main" id="{FF42A688-F9BB-B99F-244C-6E3B6BAD2A9E}"/>
              </a:ext>
            </a:extLst>
          </p:cNvPr>
          <p:cNvCxnSpPr/>
          <p:nvPr/>
        </p:nvCxnSpPr>
        <p:spPr>
          <a:xfrm>
            <a:off x="10654729" y="5366912"/>
            <a:ext cx="40505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iruutu 103">
            <a:extLst>
              <a:ext uri="{FF2B5EF4-FFF2-40B4-BE49-F238E27FC236}">
                <a16:creationId xmlns:a16="http://schemas.microsoft.com/office/drawing/2014/main" id="{48190DDC-89EE-0283-3084-5024493F3C5D}"/>
              </a:ext>
            </a:extLst>
          </p:cNvPr>
          <p:cNvSpPr txBox="1"/>
          <p:nvPr/>
        </p:nvSpPr>
        <p:spPr>
          <a:xfrm>
            <a:off x="10963774" y="4994661"/>
            <a:ext cx="1418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Release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Anonymous</a:t>
            </a:r>
            <a:r>
              <a:rPr lang="fi-FI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results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6" name="Tekstiruutu 105">
            <a:extLst>
              <a:ext uri="{FF2B5EF4-FFF2-40B4-BE49-F238E27FC236}">
                <a16:creationId xmlns:a16="http://schemas.microsoft.com/office/drawing/2014/main" id="{5324145F-B43A-A3FF-D21A-E2DC993DC941}"/>
              </a:ext>
            </a:extLst>
          </p:cNvPr>
          <p:cNvSpPr txBox="1"/>
          <p:nvPr/>
        </p:nvSpPr>
        <p:spPr>
          <a:xfrm>
            <a:off x="7668574" y="3504794"/>
            <a:ext cx="20765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Permit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granted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8" name="Suora yhdysviiva 107">
            <a:extLst>
              <a:ext uri="{FF2B5EF4-FFF2-40B4-BE49-F238E27FC236}">
                <a16:creationId xmlns:a16="http://schemas.microsoft.com/office/drawing/2014/main" id="{EA6B1B23-DDE2-1E66-AE4B-3793F69D6660}"/>
              </a:ext>
            </a:extLst>
          </p:cNvPr>
          <p:cNvCxnSpPr>
            <a:cxnSpLocks/>
            <a:endCxn id="106" idx="2"/>
          </p:cNvCxnSpPr>
          <p:nvPr/>
        </p:nvCxnSpPr>
        <p:spPr>
          <a:xfrm flipV="1">
            <a:off x="8693687" y="3874126"/>
            <a:ext cx="13153" cy="14265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kstiruutu 109">
            <a:extLst>
              <a:ext uri="{FF2B5EF4-FFF2-40B4-BE49-F238E27FC236}">
                <a16:creationId xmlns:a16="http://schemas.microsoft.com/office/drawing/2014/main" id="{295ECF8D-E814-6F7E-1911-1ACC47899278}"/>
              </a:ext>
            </a:extLst>
          </p:cNvPr>
          <p:cNvSpPr txBox="1"/>
          <p:nvPr/>
        </p:nvSpPr>
        <p:spPr>
          <a:xfrm>
            <a:off x="7134814" y="1509407"/>
            <a:ext cx="408360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Mapping is done by the Clinical Informatics Team in the hospital.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 of the OMOP data base and ETL by Productivity Leap, a Finnish SME trained by EHDEN.</a:t>
            </a:r>
          </a:p>
        </p:txBody>
      </p:sp>
      <p:grpSp>
        <p:nvGrpSpPr>
          <p:cNvPr id="111" name="Ryhmä 110">
            <a:extLst>
              <a:ext uri="{FF2B5EF4-FFF2-40B4-BE49-F238E27FC236}">
                <a16:creationId xmlns:a16="http://schemas.microsoft.com/office/drawing/2014/main" id="{213C59B1-121B-2700-17C5-9BFDA4CCAB8A}"/>
              </a:ext>
            </a:extLst>
          </p:cNvPr>
          <p:cNvGrpSpPr/>
          <p:nvPr/>
        </p:nvGrpSpPr>
        <p:grpSpPr>
          <a:xfrm>
            <a:off x="283835" y="4782951"/>
            <a:ext cx="656121" cy="656921"/>
            <a:chOff x="1153428" y="2983832"/>
            <a:chExt cx="656121" cy="656921"/>
          </a:xfrm>
        </p:grpSpPr>
        <p:sp>
          <p:nvSpPr>
            <p:cNvPr id="112" name="Ellipsi 111">
              <a:extLst>
                <a:ext uri="{FF2B5EF4-FFF2-40B4-BE49-F238E27FC236}">
                  <a16:creationId xmlns:a16="http://schemas.microsoft.com/office/drawing/2014/main" id="{D8E6D3C9-57C1-658C-518F-C5F0231E313F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3" name="Suora yhdysviiva 112">
              <a:extLst>
                <a:ext uri="{FF2B5EF4-FFF2-40B4-BE49-F238E27FC236}">
                  <a16:creationId xmlns:a16="http://schemas.microsoft.com/office/drawing/2014/main" id="{BAEC0D1F-52F2-1DF8-7A9B-CE4838018F4D}"/>
                </a:ext>
              </a:extLst>
            </p:cNvPr>
            <p:cNvCxnSpPr>
              <a:stCxn id="112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uora yhdysviiva 113">
              <a:extLst>
                <a:ext uri="{FF2B5EF4-FFF2-40B4-BE49-F238E27FC236}">
                  <a16:creationId xmlns:a16="http://schemas.microsoft.com/office/drawing/2014/main" id="{DE4FD29F-6FF8-22A4-0C37-6F630E06AC8C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Ellipsi 114">
              <a:extLst>
                <a:ext uri="{FF2B5EF4-FFF2-40B4-BE49-F238E27FC236}">
                  <a16:creationId xmlns:a16="http://schemas.microsoft.com/office/drawing/2014/main" id="{E0E236B9-9771-217A-C5C0-B129C881856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6" name="Ryhmä 115">
            <a:extLst>
              <a:ext uri="{FF2B5EF4-FFF2-40B4-BE49-F238E27FC236}">
                <a16:creationId xmlns:a16="http://schemas.microsoft.com/office/drawing/2014/main" id="{8FF4DE84-B68F-4266-97A5-FEB93181EDD7}"/>
              </a:ext>
            </a:extLst>
          </p:cNvPr>
          <p:cNvGrpSpPr/>
          <p:nvPr/>
        </p:nvGrpSpPr>
        <p:grpSpPr>
          <a:xfrm>
            <a:off x="316630" y="3944928"/>
            <a:ext cx="656121" cy="656921"/>
            <a:chOff x="1153428" y="2983832"/>
            <a:chExt cx="656121" cy="656921"/>
          </a:xfrm>
        </p:grpSpPr>
        <p:sp>
          <p:nvSpPr>
            <p:cNvPr id="117" name="Ellipsi 116">
              <a:extLst>
                <a:ext uri="{FF2B5EF4-FFF2-40B4-BE49-F238E27FC236}">
                  <a16:creationId xmlns:a16="http://schemas.microsoft.com/office/drawing/2014/main" id="{64108091-DF7A-C1B2-CDC6-FD82907600E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8" name="Suora yhdysviiva 117">
              <a:extLst>
                <a:ext uri="{FF2B5EF4-FFF2-40B4-BE49-F238E27FC236}">
                  <a16:creationId xmlns:a16="http://schemas.microsoft.com/office/drawing/2014/main" id="{3CBC073E-2854-BD0D-6B63-0F3BCD98B001}"/>
                </a:ext>
              </a:extLst>
            </p:cNvPr>
            <p:cNvCxnSpPr>
              <a:stCxn id="117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uora yhdysviiva 118">
              <a:extLst>
                <a:ext uri="{FF2B5EF4-FFF2-40B4-BE49-F238E27FC236}">
                  <a16:creationId xmlns:a16="http://schemas.microsoft.com/office/drawing/2014/main" id="{B4FC69AA-AF0C-A45C-5971-1EB958B11D65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Ellipsi 119">
              <a:extLst>
                <a:ext uri="{FF2B5EF4-FFF2-40B4-BE49-F238E27FC236}">
                  <a16:creationId xmlns:a16="http://schemas.microsoft.com/office/drawing/2014/main" id="{01958B5E-6F27-F849-E20B-52B12A023BBD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1" name="Tekstiruutu 120">
            <a:extLst>
              <a:ext uri="{FF2B5EF4-FFF2-40B4-BE49-F238E27FC236}">
                <a16:creationId xmlns:a16="http://schemas.microsoft.com/office/drawing/2014/main" id="{55FCD33D-03BA-2CC2-9735-AE1D9EED147B}"/>
              </a:ext>
            </a:extLst>
          </p:cNvPr>
          <p:cNvSpPr txBox="1"/>
          <p:nvPr/>
        </p:nvSpPr>
        <p:spPr>
          <a:xfrm>
            <a:off x="513996" y="31899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Dg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Tekstiruutu 121">
            <a:extLst>
              <a:ext uri="{FF2B5EF4-FFF2-40B4-BE49-F238E27FC236}">
                <a16:creationId xmlns:a16="http://schemas.microsoft.com/office/drawing/2014/main" id="{27AA87D8-3186-296E-A4ED-07EFA172EE87}"/>
              </a:ext>
            </a:extLst>
          </p:cNvPr>
          <p:cNvSpPr txBox="1"/>
          <p:nvPr/>
        </p:nvSpPr>
        <p:spPr>
          <a:xfrm>
            <a:off x="1364340" y="327284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Tekstiruutu 122">
            <a:extLst>
              <a:ext uri="{FF2B5EF4-FFF2-40B4-BE49-F238E27FC236}">
                <a16:creationId xmlns:a16="http://schemas.microsoft.com/office/drawing/2014/main" id="{F0DBB569-C18A-9C54-5C30-11F21322AA52}"/>
              </a:ext>
            </a:extLst>
          </p:cNvPr>
          <p:cNvSpPr txBox="1"/>
          <p:nvPr/>
        </p:nvSpPr>
        <p:spPr>
          <a:xfrm>
            <a:off x="352613" y="4931299"/>
            <a:ext cx="60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Tekstiruutu 123">
            <a:extLst>
              <a:ext uri="{FF2B5EF4-FFF2-40B4-BE49-F238E27FC236}">
                <a16:creationId xmlns:a16="http://schemas.microsoft.com/office/drawing/2014/main" id="{60D19A9D-95AA-6A0E-956C-D89835C04290}"/>
              </a:ext>
            </a:extLst>
          </p:cNvPr>
          <p:cNvSpPr txBox="1"/>
          <p:nvPr/>
        </p:nvSpPr>
        <p:spPr>
          <a:xfrm>
            <a:off x="394866" y="40789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kstiruutu 124">
            <a:extLst>
              <a:ext uri="{FF2B5EF4-FFF2-40B4-BE49-F238E27FC236}">
                <a16:creationId xmlns:a16="http://schemas.microsoft.com/office/drawing/2014/main" id="{2652572C-AC41-686F-D25D-21417D73C4B4}"/>
              </a:ext>
            </a:extLst>
          </p:cNvPr>
          <p:cNvSpPr txBox="1"/>
          <p:nvPr/>
        </p:nvSpPr>
        <p:spPr>
          <a:xfrm>
            <a:off x="1796257" y="4715266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Tekstiruutu 125">
            <a:extLst>
              <a:ext uri="{FF2B5EF4-FFF2-40B4-BE49-F238E27FC236}">
                <a16:creationId xmlns:a16="http://schemas.microsoft.com/office/drawing/2014/main" id="{A8B17B6B-5B0F-7790-5CEA-5D80405DCEF4}"/>
              </a:ext>
            </a:extLst>
          </p:cNvPr>
          <p:cNvSpPr txBox="1"/>
          <p:nvPr/>
        </p:nvSpPr>
        <p:spPr>
          <a:xfrm>
            <a:off x="1093546" y="5139703"/>
            <a:ext cx="69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Terap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Tekstiruutu 126">
            <a:extLst>
              <a:ext uri="{FF2B5EF4-FFF2-40B4-BE49-F238E27FC236}">
                <a16:creationId xmlns:a16="http://schemas.microsoft.com/office/drawing/2014/main" id="{B46E4A66-CDC6-0ECF-5ACB-4087D6F1C760}"/>
              </a:ext>
            </a:extLst>
          </p:cNvPr>
          <p:cNvSpPr txBox="1"/>
          <p:nvPr/>
        </p:nvSpPr>
        <p:spPr>
          <a:xfrm>
            <a:off x="1137051" y="4294279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Rad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8" name="Ryhmä 127">
            <a:extLst>
              <a:ext uri="{FF2B5EF4-FFF2-40B4-BE49-F238E27FC236}">
                <a16:creationId xmlns:a16="http://schemas.microsoft.com/office/drawing/2014/main" id="{99AD1057-FC49-6942-4967-887CA8486E46}"/>
              </a:ext>
            </a:extLst>
          </p:cNvPr>
          <p:cNvGrpSpPr/>
          <p:nvPr/>
        </p:nvGrpSpPr>
        <p:grpSpPr>
          <a:xfrm>
            <a:off x="232751" y="5544547"/>
            <a:ext cx="656121" cy="656921"/>
            <a:chOff x="1153428" y="2983832"/>
            <a:chExt cx="656121" cy="656921"/>
          </a:xfrm>
        </p:grpSpPr>
        <p:sp>
          <p:nvSpPr>
            <p:cNvPr id="129" name="Ellipsi 128">
              <a:extLst>
                <a:ext uri="{FF2B5EF4-FFF2-40B4-BE49-F238E27FC236}">
                  <a16:creationId xmlns:a16="http://schemas.microsoft.com/office/drawing/2014/main" id="{2F6228B5-F36B-6B09-4FC9-B2C4BFF3449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30" name="Suora yhdysviiva 129">
              <a:extLst>
                <a:ext uri="{FF2B5EF4-FFF2-40B4-BE49-F238E27FC236}">
                  <a16:creationId xmlns:a16="http://schemas.microsoft.com/office/drawing/2014/main" id="{9CC878E8-C12B-2447-A97A-602DE9F5EA93}"/>
                </a:ext>
              </a:extLst>
            </p:cNvPr>
            <p:cNvCxnSpPr>
              <a:stCxn id="129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uora yhdysviiva 130">
              <a:extLst>
                <a:ext uri="{FF2B5EF4-FFF2-40B4-BE49-F238E27FC236}">
                  <a16:creationId xmlns:a16="http://schemas.microsoft.com/office/drawing/2014/main" id="{50FCBE54-6C98-E2B7-BDC5-94B2F950AD5C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Ellipsi 131">
              <a:extLst>
                <a:ext uri="{FF2B5EF4-FFF2-40B4-BE49-F238E27FC236}">
                  <a16:creationId xmlns:a16="http://schemas.microsoft.com/office/drawing/2014/main" id="{B19226DC-BE5C-0C40-D8CC-05725B456A81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3" name="Ryhmä 132">
            <a:extLst>
              <a:ext uri="{FF2B5EF4-FFF2-40B4-BE49-F238E27FC236}">
                <a16:creationId xmlns:a16="http://schemas.microsoft.com/office/drawing/2014/main" id="{D2FD4107-2576-401D-3302-579789E953C8}"/>
              </a:ext>
            </a:extLst>
          </p:cNvPr>
          <p:cNvGrpSpPr/>
          <p:nvPr/>
        </p:nvGrpSpPr>
        <p:grpSpPr>
          <a:xfrm>
            <a:off x="1796907" y="3786967"/>
            <a:ext cx="656121" cy="656921"/>
            <a:chOff x="1153428" y="2983832"/>
            <a:chExt cx="656121" cy="656921"/>
          </a:xfrm>
        </p:grpSpPr>
        <p:sp>
          <p:nvSpPr>
            <p:cNvPr id="134" name="Ellipsi 133">
              <a:extLst>
                <a:ext uri="{FF2B5EF4-FFF2-40B4-BE49-F238E27FC236}">
                  <a16:creationId xmlns:a16="http://schemas.microsoft.com/office/drawing/2014/main" id="{AA3957B0-8B89-A85A-3FB1-CE105EE1AB4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35" name="Suora yhdysviiva 134">
              <a:extLst>
                <a:ext uri="{FF2B5EF4-FFF2-40B4-BE49-F238E27FC236}">
                  <a16:creationId xmlns:a16="http://schemas.microsoft.com/office/drawing/2014/main" id="{8F44391E-D826-E300-4D54-5514B5F13024}"/>
                </a:ext>
              </a:extLst>
            </p:cNvPr>
            <p:cNvCxnSpPr>
              <a:stCxn id="134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uora yhdysviiva 135">
              <a:extLst>
                <a:ext uri="{FF2B5EF4-FFF2-40B4-BE49-F238E27FC236}">
                  <a16:creationId xmlns:a16="http://schemas.microsoft.com/office/drawing/2014/main" id="{BFD845F2-3357-5F55-6FE6-ABB8024351E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Ellipsi 136">
              <a:extLst>
                <a:ext uri="{FF2B5EF4-FFF2-40B4-BE49-F238E27FC236}">
                  <a16:creationId xmlns:a16="http://schemas.microsoft.com/office/drawing/2014/main" id="{47C2A5C7-6FB4-FD6D-F8DA-D72C6375E7F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8" name="Ryhmä 137">
            <a:extLst>
              <a:ext uri="{FF2B5EF4-FFF2-40B4-BE49-F238E27FC236}">
                <a16:creationId xmlns:a16="http://schemas.microsoft.com/office/drawing/2014/main" id="{600C3314-E95E-ACE3-6F74-D45EF77D5DFD}"/>
              </a:ext>
            </a:extLst>
          </p:cNvPr>
          <p:cNvGrpSpPr/>
          <p:nvPr/>
        </p:nvGrpSpPr>
        <p:grpSpPr>
          <a:xfrm>
            <a:off x="1011861" y="5913893"/>
            <a:ext cx="656121" cy="656921"/>
            <a:chOff x="1153428" y="2983832"/>
            <a:chExt cx="656121" cy="656921"/>
          </a:xfrm>
        </p:grpSpPr>
        <p:sp>
          <p:nvSpPr>
            <p:cNvPr id="139" name="Ellipsi 138">
              <a:extLst>
                <a:ext uri="{FF2B5EF4-FFF2-40B4-BE49-F238E27FC236}">
                  <a16:creationId xmlns:a16="http://schemas.microsoft.com/office/drawing/2014/main" id="{5043E04C-4F2C-92E9-FCC2-F0A2BD6187B3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40" name="Suora yhdysviiva 139">
              <a:extLst>
                <a:ext uri="{FF2B5EF4-FFF2-40B4-BE49-F238E27FC236}">
                  <a16:creationId xmlns:a16="http://schemas.microsoft.com/office/drawing/2014/main" id="{22589C15-C796-073D-FD4A-31F346B778C9}"/>
                </a:ext>
              </a:extLst>
            </p:cNvPr>
            <p:cNvCxnSpPr>
              <a:stCxn id="139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uora yhdysviiva 140">
              <a:extLst>
                <a:ext uri="{FF2B5EF4-FFF2-40B4-BE49-F238E27FC236}">
                  <a16:creationId xmlns:a16="http://schemas.microsoft.com/office/drawing/2014/main" id="{0CB28E51-5CF8-A4FB-BD8E-43BDB81F784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Ellipsi 141">
              <a:extLst>
                <a:ext uri="{FF2B5EF4-FFF2-40B4-BE49-F238E27FC236}">
                  <a16:creationId xmlns:a16="http://schemas.microsoft.com/office/drawing/2014/main" id="{25EC08C6-2017-85ED-DC0E-D4520EE23C86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4" name="Tekstiruutu 143">
            <a:extLst>
              <a:ext uri="{FF2B5EF4-FFF2-40B4-BE49-F238E27FC236}">
                <a16:creationId xmlns:a16="http://schemas.microsoft.com/office/drawing/2014/main" id="{1B2B4703-B402-C934-6C53-387AEDE33028}"/>
              </a:ext>
            </a:extLst>
          </p:cNvPr>
          <p:cNvSpPr txBox="1"/>
          <p:nvPr/>
        </p:nvSpPr>
        <p:spPr>
          <a:xfrm>
            <a:off x="290988" y="5635299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Tekstiruutu 144">
            <a:extLst>
              <a:ext uri="{FF2B5EF4-FFF2-40B4-BE49-F238E27FC236}">
                <a16:creationId xmlns:a16="http://schemas.microsoft.com/office/drawing/2014/main" id="{1EAAFC2F-8CF7-7F58-CEB7-1FE27879B338}"/>
              </a:ext>
            </a:extLst>
          </p:cNvPr>
          <p:cNvSpPr txBox="1"/>
          <p:nvPr/>
        </p:nvSpPr>
        <p:spPr>
          <a:xfrm>
            <a:off x="1000608" y="602881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QoL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3" name="Ryhmä 60">
            <a:extLst>
              <a:ext uri="{FF2B5EF4-FFF2-40B4-BE49-F238E27FC236}">
                <a16:creationId xmlns:a16="http://schemas.microsoft.com/office/drawing/2014/main" id="{A8B408EB-E02D-770F-EB92-7C4F52F3EF8F}"/>
              </a:ext>
            </a:extLst>
          </p:cNvPr>
          <p:cNvGrpSpPr/>
          <p:nvPr/>
        </p:nvGrpSpPr>
        <p:grpSpPr>
          <a:xfrm>
            <a:off x="7328060" y="5121441"/>
            <a:ext cx="457200" cy="656921"/>
            <a:chOff x="1153428" y="2983832"/>
            <a:chExt cx="656121" cy="656921"/>
          </a:xfrm>
        </p:grpSpPr>
        <p:sp>
          <p:nvSpPr>
            <p:cNvPr id="44" name="Ellipsi 61">
              <a:extLst>
                <a:ext uri="{FF2B5EF4-FFF2-40B4-BE49-F238E27FC236}">
                  <a16:creationId xmlns:a16="http://schemas.microsoft.com/office/drawing/2014/main" id="{BF3E4860-BA52-AF3F-BA96-88381AB8FA4C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6" name="Suora yhdysviiva 62">
              <a:extLst>
                <a:ext uri="{FF2B5EF4-FFF2-40B4-BE49-F238E27FC236}">
                  <a16:creationId xmlns:a16="http://schemas.microsoft.com/office/drawing/2014/main" id="{CE5FADAD-81BF-C663-E119-2D52BBC8C5AA}"/>
                </a:ext>
              </a:extLst>
            </p:cNvPr>
            <p:cNvCxnSpPr>
              <a:stCxn id="44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uora yhdysviiva 63">
              <a:extLst>
                <a:ext uri="{FF2B5EF4-FFF2-40B4-BE49-F238E27FC236}">
                  <a16:creationId xmlns:a16="http://schemas.microsoft.com/office/drawing/2014/main" id="{005F2BCA-3C21-F278-7FFC-E6B83197DB6F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Ellipsi 64">
              <a:extLst>
                <a:ext uri="{FF2B5EF4-FFF2-40B4-BE49-F238E27FC236}">
                  <a16:creationId xmlns:a16="http://schemas.microsoft.com/office/drawing/2014/main" id="{E9468ABC-6824-52C2-95B4-918BBB647E1B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9" name="Tekstiruutu 76">
            <a:extLst>
              <a:ext uri="{FF2B5EF4-FFF2-40B4-BE49-F238E27FC236}">
                <a16:creationId xmlns:a16="http://schemas.microsoft.com/office/drawing/2014/main" id="{EDC1FD36-69C8-5BDD-6F38-C2CE75B0BDDF}"/>
              </a:ext>
            </a:extLst>
          </p:cNvPr>
          <p:cNvSpPr txBox="1"/>
          <p:nvPr/>
        </p:nvSpPr>
        <p:spPr>
          <a:xfrm>
            <a:off x="7301425" y="524499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SQL</a:t>
            </a:r>
          </a:p>
        </p:txBody>
      </p:sp>
      <p:sp>
        <p:nvSpPr>
          <p:cNvPr id="60" name="Tekstiruutu 94">
            <a:extLst>
              <a:ext uri="{FF2B5EF4-FFF2-40B4-BE49-F238E27FC236}">
                <a16:creationId xmlns:a16="http://schemas.microsoft.com/office/drawing/2014/main" id="{E0F8A420-D627-8E0D-DEF8-08D94CC8645F}"/>
              </a:ext>
            </a:extLst>
          </p:cNvPr>
          <p:cNvSpPr txBox="1"/>
          <p:nvPr/>
        </p:nvSpPr>
        <p:spPr>
          <a:xfrm>
            <a:off x="6873441" y="5735885"/>
            <a:ext cx="1574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OMOP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Extract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9" name="Suora nuoliyhdysviiva 100">
            <a:extLst>
              <a:ext uri="{FF2B5EF4-FFF2-40B4-BE49-F238E27FC236}">
                <a16:creationId xmlns:a16="http://schemas.microsoft.com/office/drawing/2014/main" id="{2049474B-0C95-1B07-0185-7DDAB91E3B44}"/>
              </a:ext>
            </a:extLst>
          </p:cNvPr>
          <p:cNvCxnSpPr>
            <a:cxnSpLocks/>
          </p:cNvCxnSpPr>
          <p:nvPr/>
        </p:nvCxnSpPr>
        <p:spPr>
          <a:xfrm>
            <a:off x="6324049" y="5457673"/>
            <a:ext cx="909648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7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orakulmio 54">
            <a:extLst>
              <a:ext uri="{FF2B5EF4-FFF2-40B4-BE49-F238E27FC236}">
                <a16:creationId xmlns:a16="http://schemas.microsoft.com/office/drawing/2014/main" id="{B894FD54-C19C-BF3D-582D-CA52F0233500}"/>
              </a:ext>
            </a:extLst>
          </p:cNvPr>
          <p:cNvSpPr/>
          <p:nvPr/>
        </p:nvSpPr>
        <p:spPr>
          <a:xfrm>
            <a:off x="4995835" y="4573986"/>
            <a:ext cx="2749406" cy="1704085"/>
          </a:xfrm>
          <a:prstGeom prst="rect">
            <a:avLst/>
          </a:prstGeom>
          <a:ln w="5715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B39B123-C86D-3D82-9295-00F5311B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Turku University Hospital*: </a:t>
            </a:r>
            <a:br>
              <a:rPr lang="en-CA" sz="3200" dirty="0"/>
            </a:br>
            <a:r>
              <a:rPr lang="en-CA" sz="3200" dirty="0"/>
              <a:t>Governance of the patient data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D23FD1-3143-05F3-583D-E59F440D43A5}"/>
              </a:ext>
            </a:extLst>
          </p:cNvPr>
          <p:cNvGrpSpPr/>
          <p:nvPr/>
        </p:nvGrpSpPr>
        <p:grpSpPr>
          <a:xfrm>
            <a:off x="2006674" y="3032539"/>
            <a:ext cx="656121" cy="656921"/>
            <a:chOff x="1153428" y="2983832"/>
            <a:chExt cx="656121" cy="656921"/>
          </a:xfrm>
        </p:grpSpPr>
        <p:sp>
          <p:nvSpPr>
            <p:cNvPr id="3" name="Ellipsi 2">
              <a:extLst>
                <a:ext uri="{FF2B5EF4-FFF2-40B4-BE49-F238E27FC236}">
                  <a16:creationId xmlns:a16="http://schemas.microsoft.com/office/drawing/2014/main" id="{ABA6F167-3958-F004-8C36-3BE2344267EF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5" name="Suora yhdysviiva 4">
              <a:extLst>
                <a:ext uri="{FF2B5EF4-FFF2-40B4-BE49-F238E27FC236}">
                  <a16:creationId xmlns:a16="http://schemas.microsoft.com/office/drawing/2014/main" id="{DE09CB5A-17A6-3ACD-057E-D037284E28F3}"/>
                </a:ext>
              </a:extLst>
            </p:cNvPr>
            <p:cNvCxnSpPr>
              <a:stCxn id="3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uora yhdysviiva 5">
              <a:extLst>
                <a:ext uri="{FF2B5EF4-FFF2-40B4-BE49-F238E27FC236}">
                  <a16:creationId xmlns:a16="http://schemas.microsoft.com/office/drawing/2014/main" id="{0B8A5510-77FE-1555-123C-C23E79FE6B30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i 6">
              <a:extLst>
                <a:ext uri="{FF2B5EF4-FFF2-40B4-BE49-F238E27FC236}">
                  <a16:creationId xmlns:a16="http://schemas.microsoft.com/office/drawing/2014/main" id="{462B9D52-E3E9-3CC0-4B47-D82B9A368844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9" name="Ryhmä 8">
            <a:extLst>
              <a:ext uri="{FF2B5EF4-FFF2-40B4-BE49-F238E27FC236}">
                <a16:creationId xmlns:a16="http://schemas.microsoft.com/office/drawing/2014/main" id="{44168966-51C7-81C8-4A24-E15BF2D97CDB}"/>
              </a:ext>
            </a:extLst>
          </p:cNvPr>
          <p:cNvGrpSpPr/>
          <p:nvPr/>
        </p:nvGrpSpPr>
        <p:grpSpPr>
          <a:xfrm>
            <a:off x="1305828" y="3136232"/>
            <a:ext cx="656121" cy="656921"/>
            <a:chOff x="1153428" y="2983832"/>
            <a:chExt cx="656121" cy="656921"/>
          </a:xfrm>
        </p:grpSpPr>
        <p:sp>
          <p:nvSpPr>
            <p:cNvPr id="10" name="Ellipsi 9">
              <a:extLst>
                <a:ext uri="{FF2B5EF4-FFF2-40B4-BE49-F238E27FC236}">
                  <a16:creationId xmlns:a16="http://schemas.microsoft.com/office/drawing/2014/main" id="{8A283B55-E97B-0FB4-9B52-E29D10464AC2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>
              <a:extLst>
                <a:ext uri="{FF2B5EF4-FFF2-40B4-BE49-F238E27FC236}">
                  <a16:creationId xmlns:a16="http://schemas.microsoft.com/office/drawing/2014/main" id="{01539DC9-720F-A165-727F-D1A963FDB669}"/>
                </a:ext>
              </a:extLst>
            </p:cNvPr>
            <p:cNvCxnSpPr>
              <a:stCxn id="1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uora yhdysviiva 11">
              <a:extLst>
                <a:ext uri="{FF2B5EF4-FFF2-40B4-BE49-F238E27FC236}">
                  <a16:creationId xmlns:a16="http://schemas.microsoft.com/office/drawing/2014/main" id="{E985F414-FC35-30C3-5D86-305BD79BBF43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i 12">
              <a:extLst>
                <a:ext uri="{FF2B5EF4-FFF2-40B4-BE49-F238E27FC236}">
                  <a16:creationId xmlns:a16="http://schemas.microsoft.com/office/drawing/2014/main" id="{0E3F650D-08FC-3A2F-C254-5F014AC0AD4F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5A9CD89E-D62E-E806-CB5E-31454EEFDF86}"/>
              </a:ext>
            </a:extLst>
          </p:cNvPr>
          <p:cNvGrpSpPr/>
          <p:nvPr/>
        </p:nvGrpSpPr>
        <p:grpSpPr>
          <a:xfrm>
            <a:off x="1059289" y="4980476"/>
            <a:ext cx="656121" cy="656921"/>
            <a:chOff x="1153428" y="2983832"/>
            <a:chExt cx="656121" cy="656921"/>
          </a:xfrm>
        </p:grpSpPr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B67BFBB5-47EA-E90E-3B26-9F819CF8695C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>
              <a:extLst>
                <a:ext uri="{FF2B5EF4-FFF2-40B4-BE49-F238E27FC236}">
                  <a16:creationId xmlns:a16="http://schemas.microsoft.com/office/drawing/2014/main" id="{4735E596-1F73-32BD-36AC-103A33E9CF70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yhdysviiva 16">
              <a:extLst>
                <a:ext uri="{FF2B5EF4-FFF2-40B4-BE49-F238E27FC236}">
                  <a16:creationId xmlns:a16="http://schemas.microsoft.com/office/drawing/2014/main" id="{10520E6C-AF03-E280-8BB3-9E3FCDDC6022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i 17">
              <a:extLst>
                <a:ext uri="{FF2B5EF4-FFF2-40B4-BE49-F238E27FC236}">
                  <a16:creationId xmlns:a16="http://schemas.microsoft.com/office/drawing/2014/main" id="{FAD52B9D-AF6A-CAF6-2833-4992D4F65DBE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ED2BEA27-8B42-EB19-7119-997D7E8CB44E}"/>
              </a:ext>
            </a:extLst>
          </p:cNvPr>
          <p:cNvGrpSpPr/>
          <p:nvPr/>
        </p:nvGrpSpPr>
        <p:grpSpPr>
          <a:xfrm>
            <a:off x="398490" y="3053046"/>
            <a:ext cx="656121" cy="656921"/>
            <a:chOff x="1153428" y="2983832"/>
            <a:chExt cx="656121" cy="656921"/>
          </a:xfrm>
        </p:grpSpPr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9547EA4A-3B6F-0206-1374-5B714538F36E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1" name="Suora yhdysviiva 20">
              <a:extLst>
                <a:ext uri="{FF2B5EF4-FFF2-40B4-BE49-F238E27FC236}">
                  <a16:creationId xmlns:a16="http://schemas.microsoft.com/office/drawing/2014/main" id="{6900CB79-6581-2C14-D682-25C39FC80F7E}"/>
                </a:ext>
              </a:extLst>
            </p:cNvPr>
            <p:cNvCxnSpPr>
              <a:stCxn id="2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uora yhdysviiva 21">
              <a:extLst>
                <a:ext uri="{FF2B5EF4-FFF2-40B4-BE49-F238E27FC236}">
                  <a16:creationId xmlns:a16="http://schemas.microsoft.com/office/drawing/2014/main" id="{D6111852-28B1-E360-6C73-F3AD2143B81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i 22">
              <a:extLst>
                <a:ext uri="{FF2B5EF4-FFF2-40B4-BE49-F238E27FC236}">
                  <a16:creationId xmlns:a16="http://schemas.microsoft.com/office/drawing/2014/main" id="{1FAB2BAF-1B97-9E4A-DC9B-8765DE73982A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6C838597-1A79-CE77-280F-F0D33078C567}"/>
              </a:ext>
            </a:extLst>
          </p:cNvPr>
          <p:cNvGrpSpPr/>
          <p:nvPr/>
        </p:nvGrpSpPr>
        <p:grpSpPr>
          <a:xfrm>
            <a:off x="1017476" y="4122193"/>
            <a:ext cx="656121" cy="656921"/>
            <a:chOff x="1153428" y="2983832"/>
            <a:chExt cx="656121" cy="656921"/>
          </a:xfrm>
        </p:grpSpPr>
        <p:sp>
          <p:nvSpPr>
            <p:cNvPr id="25" name="Ellipsi 24">
              <a:extLst>
                <a:ext uri="{FF2B5EF4-FFF2-40B4-BE49-F238E27FC236}">
                  <a16:creationId xmlns:a16="http://schemas.microsoft.com/office/drawing/2014/main" id="{9646173E-CE12-D69F-1394-D83B674A22B9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6" name="Suora yhdysviiva 25">
              <a:extLst>
                <a:ext uri="{FF2B5EF4-FFF2-40B4-BE49-F238E27FC236}">
                  <a16:creationId xmlns:a16="http://schemas.microsoft.com/office/drawing/2014/main" id="{46E02DDB-C5BC-9C2D-B683-9594EBE9CDE3}"/>
                </a:ext>
              </a:extLst>
            </p:cNvPr>
            <p:cNvCxnSpPr>
              <a:stCxn id="25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uora yhdysviiva 26">
              <a:extLst>
                <a:ext uri="{FF2B5EF4-FFF2-40B4-BE49-F238E27FC236}">
                  <a16:creationId xmlns:a16="http://schemas.microsoft.com/office/drawing/2014/main" id="{E8A06441-0F08-FF4C-BF45-AEFF1E482719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i 27">
              <a:extLst>
                <a:ext uri="{FF2B5EF4-FFF2-40B4-BE49-F238E27FC236}">
                  <a16:creationId xmlns:a16="http://schemas.microsoft.com/office/drawing/2014/main" id="{371D57E8-74AC-02D7-2485-C33186254B9A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4" name="Suorakulmio 33">
            <a:extLst>
              <a:ext uri="{FF2B5EF4-FFF2-40B4-BE49-F238E27FC236}">
                <a16:creationId xmlns:a16="http://schemas.microsoft.com/office/drawing/2014/main" id="{67D009AC-2764-7910-4DA6-A480960A4F15}"/>
              </a:ext>
            </a:extLst>
          </p:cNvPr>
          <p:cNvSpPr/>
          <p:nvPr/>
        </p:nvSpPr>
        <p:spPr>
          <a:xfrm>
            <a:off x="2787309" y="2741465"/>
            <a:ext cx="3551714" cy="198601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9" name="Ryhmä 28">
            <a:extLst>
              <a:ext uri="{FF2B5EF4-FFF2-40B4-BE49-F238E27FC236}">
                <a16:creationId xmlns:a16="http://schemas.microsoft.com/office/drawing/2014/main" id="{EC5A97A7-4196-3CEC-2AE4-B33BC527921F}"/>
              </a:ext>
            </a:extLst>
          </p:cNvPr>
          <p:cNvGrpSpPr/>
          <p:nvPr/>
        </p:nvGrpSpPr>
        <p:grpSpPr>
          <a:xfrm>
            <a:off x="1807485" y="4577290"/>
            <a:ext cx="656121" cy="656921"/>
            <a:chOff x="1153428" y="2983832"/>
            <a:chExt cx="656121" cy="656921"/>
          </a:xfrm>
        </p:grpSpPr>
        <p:sp>
          <p:nvSpPr>
            <p:cNvPr id="30" name="Ellipsi 29">
              <a:extLst>
                <a:ext uri="{FF2B5EF4-FFF2-40B4-BE49-F238E27FC236}">
                  <a16:creationId xmlns:a16="http://schemas.microsoft.com/office/drawing/2014/main" id="{4DADB5A6-C847-818C-E408-8AE95362F308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31" name="Suora yhdysviiva 30">
              <a:extLst>
                <a:ext uri="{FF2B5EF4-FFF2-40B4-BE49-F238E27FC236}">
                  <a16:creationId xmlns:a16="http://schemas.microsoft.com/office/drawing/2014/main" id="{5F5BBBBC-E4EB-4CBA-958D-BFCD73616946}"/>
                </a:ext>
              </a:extLst>
            </p:cNvPr>
            <p:cNvCxnSpPr>
              <a:stCxn id="30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uora yhdysviiva 31">
              <a:extLst>
                <a:ext uri="{FF2B5EF4-FFF2-40B4-BE49-F238E27FC236}">
                  <a16:creationId xmlns:a16="http://schemas.microsoft.com/office/drawing/2014/main" id="{BB9647B7-FEA9-B331-B57A-AF94F4B78ADB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i 32">
              <a:extLst>
                <a:ext uri="{FF2B5EF4-FFF2-40B4-BE49-F238E27FC236}">
                  <a16:creationId xmlns:a16="http://schemas.microsoft.com/office/drawing/2014/main" id="{F1FFDC4A-145C-7738-997E-092CA41E2F12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5" name="Ryhmä 34">
            <a:extLst>
              <a:ext uri="{FF2B5EF4-FFF2-40B4-BE49-F238E27FC236}">
                <a16:creationId xmlns:a16="http://schemas.microsoft.com/office/drawing/2014/main" id="{D04177AE-8F6E-6D23-9034-3546B8693611}"/>
              </a:ext>
            </a:extLst>
          </p:cNvPr>
          <p:cNvGrpSpPr/>
          <p:nvPr/>
        </p:nvGrpSpPr>
        <p:grpSpPr>
          <a:xfrm>
            <a:off x="3112982" y="3588615"/>
            <a:ext cx="457200" cy="656921"/>
            <a:chOff x="1153428" y="2983832"/>
            <a:chExt cx="656121" cy="656921"/>
          </a:xfrm>
        </p:grpSpPr>
        <p:sp>
          <p:nvSpPr>
            <p:cNvPr id="36" name="Ellipsi 35">
              <a:extLst>
                <a:ext uri="{FF2B5EF4-FFF2-40B4-BE49-F238E27FC236}">
                  <a16:creationId xmlns:a16="http://schemas.microsoft.com/office/drawing/2014/main" id="{38377A03-DB55-B578-7AAF-54C61F4568B7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37" name="Suora yhdysviiva 36">
              <a:extLst>
                <a:ext uri="{FF2B5EF4-FFF2-40B4-BE49-F238E27FC236}">
                  <a16:creationId xmlns:a16="http://schemas.microsoft.com/office/drawing/2014/main" id="{C9A557A6-3DE7-7E82-1660-CE896320B527}"/>
                </a:ext>
              </a:extLst>
            </p:cNvPr>
            <p:cNvCxnSpPr>
              <a:stCxn id="36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uora yhdysviiva 37">
              <a:extLst>
                <a:ext uri="{FF2B5EF4-FFF2-40B4-BE49-F238E27FC236}">
                  <a16:creationId xmlns:a16="http://schemas.microsoft.com/office/drawing/2014/main" id="{7B0B9A88-AA7A-9256-80CF-76DAF480C532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i 38">
              <a:extLst>
                <a:ext uri="{FF2B5EF4-FFF2-40B4-BE49-F238E27FC236}">
                  <a16:creationId xmlns:a16="http://schemas.microsoft.com/office/drawing/2014/main" id="{C0CE5409-0A85-44DA-B235-D4E98E5E65B8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45" name="Ryhmä 44">
            <a:extLst>
              <a:ext uri="{FF2B5EF4-FFF2-40B4-BE49-F238E27FC236}">
                <a16:creationId xmlns:a16="http://schemas.microsoft.com/office/drawing/2014/main" id="{584E10A9-14BA-066D-40A2-2522223DD5B3}"/>
              </a:ext>
            </a:extLst>
          </p:cNvPr>
          <p:cNvGrpSpPr/>
          <p:nvPr/>
        </p:nvGrpSpPr>
        <p:grpSpPr>
          <a:xfrm>
            <a:off x="5331214" y="3595635"/>
            <a:ext cx="457200" cy="656921"/>
            <a:chOff x="1153428" y="2983832"/>
            <a:chExt cx="656121" cy="656921"/>
          </a:xfrm>
        </p:grpSpPr>
        <p:sp>
          <p:nvSpPr>
            <p:cNvPr id="46" name="Ellipsi 45">
              <a:extLst>
                <a:ext uri="{FF2B5EF4-FFF2-40B4-BE49-F238E27FC236}">
                  <a16:creationId xmlns:a16="http://schemas.microsoft.com/office/drawing/2014/main" id="{FB8B32C5-A23B-21CA-6EEB-2869B39CC287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47" name="Suora yhdysviiva 46">
              <a:extLst>
                <a:ext uri="{FF2B5EF4-FFF2-40B4-BE49-F238E27FC236}">
                  <a16:creationId xmlns:a16="http://schemas.microsoft.com/office/drawing/2014/main" id="{6F2B36F2-918B-37FD-5761-5DE181A1D6C8}"/>
                </a:ext>
              </a:extLst>
            </p:cNvPr>
            <p:cNvCxnSpPr>
              <a:stCxn id="46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uora yhdysviiva 47">
              <a:extLst>
                <a:ext uri="{FF2B5EF4-FFF2-40B4-BE49-F238E27FC236}">
                  <a16:creationId xmlns:a16="http://schemas.microsoft.com/office/drawing/2014/main" id="{F74965D5-A69E-9E5A-9B4E-EEAF6B54B76B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Ellipsi 48">
              <a:extLst>
                <a:ext uri="{FF2B5EF4-FFF2-40B4-BE49-F238E27FC236}">
                  <a16:creationId xmlns:a16="http://schemas.microsoft.com/office/drawing/2014/main" id="{5AB57E5D-8BE5-8CEB-796B-5896A4D950A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50" name="Ryhmä 49">
            <a:extLst>
              <a:ext uri="{FF2B5EF4-FFF2-40B4-BE49-F238E27FC236}">
                <a16:creationId xmlns:a16="http://schemas.microsoft.com/office/drawing/2014/main" id="{2886E55B-A758-FBB7-6192-94B7E1182E5D}"/>
              </a:ext>
            </a:extLst>
          </p:cNvPr>
          <p:cNvGrpSpPr/>
          <p:nvPr/>
        </p:nvGrpSpPr>
        <p:grpSpPr>
          <a:xfrm>
            <a:off x="5323389" y="5143898"/>
            <a:ext cx="457200" cy="656921"/>
            <a:chOff x="1153428" y="2983832"/>
            <a:chExt cx="656121" cy="656921"/>
          </a:xfrm>
        </p:grpSpPr>
        <p:sp>
          <p:nvSpPr>
            <p:cNvPr id="51" name="Ellipsi 50">
              <a:extLst>
                <a:ext uri="{FF2B5EF4-FFF2-40B4-BE49-F238E27FC236}">
                  <a16:creationId xmlns:a16="http://schemas.microsoft.com/office/drawing/2014/main" id="{986220CF-3105-F811-BD33-22B50E55AC1B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52" name="Suora yhdysviiva 51">
              <a:extLst>
                <a:ext uri="{FF2B5EF4-FFF2-40B4-BE49-F238E27FC236}">
                  <a16:creationId xmlns:a16="http://schemas.microsoft.com/office/drawing/2014/main" id="{D0DE12B5-D5FF-2883-8932-7D534C099BCB}"/>
                </a:ext>
              </a:extLst>
            </p:cNvPr>
            <p:cNvCxnSpPr>
              <a:stCxn id="51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uora yhdysviiva 52">
              <a:extLst>
                <a:ext uri="{FF2B5EF4-FFF2-40B4-BE49-F238E27FC236}">
                  <a16:creationId xmlns:a16="http://schemas.microsoft.com/office/drawing/2014/main" id="{F84610EE-9475-4593-1E2C-069C2B6D9475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i 53">
              <a:extLst>
                <a:ext uri="{FF2B5EF4-FFF2-40B4-BE49-F238E27FC236}">
                  <a16:creationId xmlns:a16="http://schemas.microsoft.com/office/drawing/2014/main" id="{C31D329D-C58A-1E48-46F5-FE18EA5B342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61" name="Ryhmä 60">
            <a:extLst>
              <a:ext uri="{FF2B5EF4-FFF2-40B4-BE49-F238E27FC236}">
                <a16:creationId xmlns:a16="http://schemas.microsoft.com/office/drawing/2014/main" id="{AF938A90-C4FE-3191-C1C0-1F9BA89B0840}"/>
              </a:ext>
            </a:extLst>
          </p:cNvPr>
          <p:cNvGrpSpPr/>
          <p:nvPr/>
        </p:nvGrpSpPr>
        <p:grpSpPr>
          <a:xfrm>
            <a:off x="6880478" y="5107801"/>
            <a:ext cx="457200" cy="656921"/>
            <a:chOff x="1153428" y="2983832"/>
            <a:chExt cx="656121" cy="656921"/>
          </a:xfrm>
        </p:grpSpPr>
        <p:sp>
          <p:nvSpPr>
            <p:cNvPr id="62" name="Ellipsi 61">
              <a:extLst>
                <a:ext uri="{FF2B5EF4-FFF2-40B4-BE49-F238E27FC236}">
                  <a16:creationId xmlns:a16="http://schemas.microsoft.com/office/drawing/2014/main" id="{140FF7D6-7C55-EDB0-08A2-441E8B3037CA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63" name="Suora yhdysviiva 62">
              <a:extLst>
                <a:ext uri="{FF2B5EF4-FFF2-40B4-BE49-F238E27FC236}">
                  <a16:creationId xmlns:a16="http://schemas.microsoft.com/office/drawing/2014/main" id="{083B1A9A-AFE0-0902-F424-356C37157C3B}"/>
                </a:ext>
              </a:extLst>
            </p:cNvPr>
            <p:cNvCxnSpPr>
              <a:stCxn id="62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uora yhdysviiva 63">
              <a:extLst>
                <a:ext uri="{FF2B5EF4-FFF2-40B4-BE49-F238E27FC236}">
                  <a16:creationId xmlns:a16="http://schemas.microsoft.com/office/drawing/2014/main" id="{CBBE8A3B-A79F-AE19-05FF-7E0C4B3C41DE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i 64">
              <a:extLst>
                <a:ext uri="{FF2B5EF4-FFF2-40B4-BE49-F238E27FC236}">
                  <a16:creationId xmlns:a16="http://schemas.microsoft.com/office/drawing/2014/main" id="{53A27861-5910-E74C-9978-8E3616ECB336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66" name="Nuoli: Oikea 65">
            <a:extLst>
              <a:ext uri="{FF2B5EF4-FFF2-40B4-BE49-F238E27FC236}">
                <a16:creationId xmlns:a16="http://schemas.microsoft.com/office/drawing/2014/main" id="{96C2497C-3148-D1AA-4405-F070F78EB4ED}"/>
              </a:ext>
            </a:extLst>
          </p:cNvPr>
          <p:cNvSpPr/>
          <p:nvPr/>
        </p:nvSpPr>
        <p:spPr>
          <a:xfrm>
            <a:off x="5861138" y="5317827"/>
            <a:ext cx="994933" cy="25137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68" name="Yhdistin: Kulma 67">
            <a:extLst>
              <a:ext uri="{FF2B5EF4-FFF2-40B4-BE49-F238E27FC236}">
                <a16:creationId xmlns:a16="http://schemas.microsoft.com/office/drawing/2014/main" id="{97D9C527-4BDF-454D-2410-B79E49E09661}"/>
              </a:ext>
            </a:extLst>
          </p:cNvPr>
          <p:cNvCxnSpPr>
            <a:cxnSpLocks/>
            <a:stCxn id="86" idx="4"/>
            <a:endCxn id="51" idx="0"/>
          </p:cNvCxnSpPr>
          <p:nvPr/>
        </p:nvCxnSpPr>
        <p:spPr>
          <a:xfrm rot="16200000" flipH="1">
            <a:off x="4559081" y="4147076"/>
            <a:ext cx="851837" cy="1141805"/>
          </a:xfrm>
          <a:prstGeom prst="bentConnector3">
            <a:avLst>
              <a:gd name="adj1" fmla="val 613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uora nuoliyhdysviiva 69">
            <a:extLst>
              <a:ext uri="{FF2B5EF4-FFF2-40B4-BE49-F238E27FC236}">
                <a16:creationId xmlns:a16="http://schemas.microsoft.com/office/drawing/2014/main" id="{FAFF2EF8-B478-BDBA-EDF5-5DBB111051DD}"/>
              </a:ext>
            </a:extLst>
          </p:cNvPr>
          <p:cNvCxnSpPr/>
          <p:nvPr/>
        </p:nvCxnSpPr>
        <p:spPr>
          <a:xfrm>
            <a:off x="3627932" y="3967611"/>
            <a:ext cx="40505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uora nuoliyhdysviiva 70">
            <a:extLst>
              <a:ext uri="{FF2B5EF4-FFF2-40B4-BE49-F238E27FC236}">
                <a16:creationId xmlns:a16="http://schemas.microsoft.com/office/drawing/2014/main" id="{1CF10972-CF13-83A1-FC19-E8AD818E34E7}"/>
              </a:ext>
            </a:extLst>
          </p:cNvPr>
          <p:cNvCxnSpPr/>
          <p:nvPr/>
        </p:nvCxnSpPr>
        <p:spPr>
          <a:xfrm>
            <a:off x="4742047" y="3976233"/>
            <a:ext cx="40505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iruutu 71">
            <a:extLst>
              <a:ext uri="{FF2B5EF4-FFF2-40B4-BE49-F238E27FC236}">
                <a16:creationId xmlns:a16="http://schemas.microsoft.com/office/drawing/2014/main" id="{2E174294-0485-C289-0908-4E02A0D3EEBA}"/>
              </a:ext>
            </a:extLst>
          </p:cNvPr>
          <p:cNvSpPr txBox="1"/>
          <p:nvPr/>
        </p:nvSpPr>
        <p:spPr>
          <a:xfrm>
            <a:off x="3089711" y="376026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SQL</a:t>
            </a: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E5893EBF-0A18-3280-6318-6F424FA6D8F5}"/>
              </a:ext>
            </a:extLst>
          </p:cNvPr>
          <p:cNvSpPr txBox="1"/>
          <p:nvPr/>
        </p:nvSpPr>
        <p:spPr>
          <a:xfrm>
            <a:off x="5307347" y="376026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SQL</a:t>
            </a:r>
          </a:p>
        </p:txBody>
      </p:sp>
      <p:sp>
        <p:nvSpPr>
          <p:cNvPr id="75" name="Tekstiruutu 74">
            <a:extLst>
              <a:ext uri="{FF2B5EF4-FFF2-40B4-BE49-F238E27FC236}">
                <a16:creationId xmlns:a16="http://schemas.microsoft.com/office/drawing/2014/main" id="{88FDA716-97B1-4A3A-EE66-5FC219A83C76}"/>
              </a:ext>
            </a:extLst>
          </p:cNvPr>
          <p:cNvSpPr txBox="1"/>
          <p:nvPr/>
        </p:nvSpPr>
        <p:spPr>
          <a:xfrm>
            <a:off x="5284207" y="52441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SQL</a:t>
            </a:r>
          </a:p>
        </p:txBody>
      </p:sp>
      <p:sp>
        <p:nvSpPr>
          <p:cNvPr id="77" name="Tekstiruutu 76">
            <a:extLst>
              <a:ext uri="{FF2B5EF4-FFF2-40B4-BE49-F238E27FC236}">
                <a16:creationId xmlns:a16="http://schemas.microsoft.com/office/drawing/2014/main" id="{87D749E1-9E9B-4B35-56D3-6C2C6A332417}"/>
              </a:ext>
            </a:extLst>
          </p:cNvPr>
          <p:cNvSpPr txBox="1"/>
          <p:nvPr/>
        </p:nvSpPr>
        <p:spPr>
          <a:xfrm>
            <a:off x="6853843" y="523135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SQL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83FF7521-0C90-4A32-E6FD-DDFC0A3FC728}"/>
              </a:ext>
            </a:extLst>
          </p:cNvPr>
          <p:cNvSpPr txBox="1"/>
          <p:nvPr/>
        </p:nvSpPr>
        <p:spPr>
          <a:xfrm>
            <a:off x="2927999" y="4173354"/>
            <a:ext cx="867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Staging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B7B0DD7A-41F1-3F9E-83E1-06DC97178218}"/>
              </a:ext>
            </a:extLst>
          </p:cNvPr>
          <p:cNvSpPr txBox="1"/>
          <p:nvPr/>
        </p:nvSpPr>
        <p:spPr>
          <a:xfrm>
            <a:off x="4118971" y="4202261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Raw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6875BFC2-7CDA-5B66-724B-E0422C65BA1E}"/>
              </a:ext>
            </a:extLst>
          </p:cNvPr>
          <p:cNvSpPr txBox="1"/>
          <p:nvPr/>
        </p:nvSpPr>
        <p:spPr>
          <a:xfrm>
            <a:off x="5144334" y="4167124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Business dv</a:t>
            </a:r>
          </a:p>
        </p:txBody>
      </p:sp>
      <p:grpSp>
        <p:nvGrpSpPr>
          <p:cNvPr id="82" name="Ryhmä 81">
            <a:extLst>
              <a:ext uri="{FF2B5EF4-FFF2-40B4-BE49-F238E27FC236}">
                <a16:creationId xmlns:a16="http://schemas.microsoft.com/office/drawing/2014/main" id="{807BE9E4-72F3-DED8-ABD3-DC9A45822E03}"/>
              </a:ext>
            </a:extLst>
          </p:cNvPr>
          <p:cNvGrpSpPr/>
          <p:nvPr/>
        </p:nvGrpSpPr>
        <p:grpSpPr>
          <a:xfrm>
            <a:off x="4189409" y="3635140"/>
            <a:ext cx="457200" cy="656921"/>
            <a:chOff x="1153428" y="2983832"/>
            <a:chExt cx="656121" cy="656921"/>
          </a:xfrm>
        </p:grpSpPr>
        <p:sp>
          <p:nvSpPr>
            <p:cNvPr id="83" name="Ellipsi 82">
              <a:extLst>
                <a:ext uri="{FF2B5EF4-FFF2-40B4-BE49-F238E27FC236}">
                  <a16:creationId xmlns:a16="http://schemas.microsoft.com/office/drawing/2014/main" id="{A0A20188-6459-42A6-4937-5A6631DB8AE4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84" name="Suora yhdysviiva 83">
              <a:extLst>
                <a:ext uri="{FF2B5EF4-FFF2-40B4-BE49-F238E27FC236}">
                  <a16:creationId xmlns:a16="http://schemas.microsoft.com/office/drawing/2014/main" id="{57E05966-9A8C-EB4D-792A-A9C19552611F}"/>
                </a:ext>
              </a:extLst>
            </p:cNvPr>
            <p:cNvCxnSpPr>
              <a:stCxn id="83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uora yhdysviiva 84">
              <a:extLst>
                <a:ext uri="{FF2B5EF4-FFF2-40B4-BE49-F238E27FC236}">
                  <a16:creationId xmlns:a16="http://schemas.microsoft.com/office/drawing/2014/main" id="{D0DD40C0-57ED-0FFD-CAB6-A938935C0B0E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i 85">
              <a:extLst>
                <a:ext uri="{FF2B5EF4-FFF2-40B4-BE49-F238E27FC236}">
                  <a16:creationId xmlns:a16="http://schemas.microsoft.com/office/drawing/2014/main" id="{9A0A6DBC-AA78-6039-A687-0F013AE2A2A1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87" name="Tekstiruutu 86">
            <a:extLst>
              <a:ext uri="{FF2B5EF4-FFF2-40B4-BE49-F238E27FC236}">
                <a16:creationId xmlns:a16="http://schemas.microsoft.com/office/drawing/2014/main" id="{797E9A6E-B686-2D9E-F7A2-E84B57F2FABC}"/>
              </a:ext>
            </a:extLst>
          </p:cNvPr>
          <p:cNvSpPr txBox="1"/>
          <p:nvPr/>
        </p:nvSpPr>
        <p:spPr>
          <a:xfrm>
            <a:off x="4166138" y="380678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SQL</a:t>
            </a:r>
          </a:p>
        </p:txBody>
      </p:sp>
      <p:sp>
        <p:nvSpPr>
          <p:cNvPr id="90" name="Tekstiruutu 89">
            <a:extLst>
              <a:ext uri="{FF2B5EF4-FFF2-40B4-BE49-F238E27FC236}">
                <a16:creationId xmlns:a16="http://schemas.microsoft.com/office/drawing/2014/main" id="{815051B4-DD22-9884-6D9D-117ED9D61CAF}"/>
              </a:ext>
            </a:extLst>
          </p:cNvPr>
          <p:cNvSpPr txBox="1"/>
          <p:nvPr/>
        </p:nvSpPr>
        <p:spPr>
          <a:xfrm>
            <a:off x="5018317" y="5743134"/>
            <a:ext cx="146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Analytical DB</a:t>
            </a:r>
          </a:p>
          <a:p>
            <a:endParaRPr lang="en-GB" dirty="0"/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178DA856-6015-8259-136B-93E6563E08BC}"/>
              </a:ext>
            </a:extLst>
          </p:cNvPr>
          <p:cNvSpPr txBox="1"/>
          <p:nvPr/>
        </p:nvSpPr>
        <p:spPr>
          <a:xfrm>
            <a:off x="2853368" y="2675562"/>
            <a:ext cx="1849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Hospital data lake</a:t>
            </a:r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1EF3D286-516D-96EA-6CC8-7C78B56AE585}"/>
              </a:ext>
            </a:extLst>
          </p:cNvPr>
          <p:cNvSpPr txBox="1"/>
          <p:nvPr/>
        </p:nvSpPr>
        <p:spPr>
          <a:xfrm>
            <a:off x="714911" y="2274138"/>
            <a:ext cx="1871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All the operative</a:t>
            </a:r>
          </a:p>
          <a:p>
            <a:r>
              <a:rPr lang="en-GB" dirty="0"/>
              <a:t>patient IT systems</a:t>
            </a:r>
          </a:p>
        </p:txBody>
      </p:sp>
      <p:sp>
        <p:nvSpPr>
          <p:cNvPr id="93" name="Nuoli: Oikea 92">
            <a:extLst>
              <a:ext uri="{FF2B5EF4-FFF2-40B4-BE49-F238E27FC236}">
                <a16:creationId xmlns:a16="http://schemas.microsoft.com/office/drawing/2014/main" id="{DCF281B8-B9FB-FA8E-D50A-43BADC8CAE95}"/>
              </a:ext>
            </a:extLst>
          </p:cNvPr>
          <p:cNvSpPr/>
          <p:nvPr/>
        </p:nvSpPr>
        <p:spPr>
          <a:xfrm>
            <a:off x="2605237" y="3441032"/>
            <a:ext cx="451570" cy="290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E946778F-B364-5C40-D3B3-234FFCA1D860}"/>
              </a:ext>
            </a:extLst>
          </p:cNvPr>
          <p:cNvSpPr txBox="1"/>
          <p:nvPr/>
        </p:nvSpPr>
        <p:spPr>
          <a:xfrm>
            <a:off x="5760700" y="4740436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OMOP-</a:t>
            </a:r>
            <a:r>
              <a:rPr lang="fi-FI" dirty="0" err="1"/>
              <a:t>mapping</a:t>
            </a:r>
            <a:r>
              <a:rPr lang="fi-FI" dirty="0"/>
              <a:t> </a:t>
            </a:r>
          </a:p>
          <a:p>
            <a:r>
              <a:rPr lang="fi-FI" dirty="0"/>
              <a:t>OMOP-ETL</a:t>
            </a:r>
          </a:p>
        </p:txBody>
      </p:sp>
      <p:sp>
        <p:nvSpPr>
          <p:cNvPr id="95" name="Tekstiruutu 94">
            <a:extLst>
              <a:ext uri="{FF2B5EF4-FFF2-40B4-BE49-F238E27FC236}">
                <a16:creationId xmlns:a16="http://schemas.microsoft.com/office/drawing/2014/main" id="{C0D3FC97-C608-0DDF-C396-249EA852383A}"/>
              </a:ext>
            </a:extLst>
          </p:cNvPr>
          <p:cNvSpPr txBox="1"/>
          <p:nvPr/>
        </p:nvSpPr>
        <p:spPr>
          <a:xfrm>
            <a:off x="6642094" y="5743134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OMOP DB</a:t>
            </a:r>
          </a:p>
        </p:txBody>
      </p:sp>
      <p:sp>
        <p:nvSpPr>
          <p:cNvPr id="96" name="Tekstiruutu 95">
            <a:extLst>
              <a:ext uri="{FF2B5EF4-FFF2-40B4-BE49-F238E27FC236}">
                <a16:creationId xmlns:a16="http://schemas.microsoft.com/office/drawing/2014/main" id="{42D1B391-BD36-FF8C-CBA6-63AD3EE530AF}"/>
              </a:ext>
            </a:extLst>
          </p:cNvPr>
          <p:cNvSpPr txBox="1"/>
          <p:nvPr/>
        </p:nvSpPr>
        <p:spPr>
          <a:xfrm>
            <a:off x="6364213" y="4204654"/>
            <a:ext cx="1499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Research area</a:t>
            </a:r>
          </a:p>
        </p:txBody>
      </p:sp>
      <p:sp>
        <p:nvSpPr>
          <p:cNvPr id="98" name="Tekstiruutu 97">
            <a:extLst>
              <a:ext uri="{FF2B5EF4-FFF2-40B4-BE49-F238E27FC236}">
                <a16:creationId xmlns:a16="http://schemas.microsoft.com/office/drawing/2014/main" id="{C20D7863-32D6-C360-57B2-8AE3921AE2D2}"/>
              </a:ext>
            </a:extLst>
          </p:cNvPr>
          <p:cNvSpPr txBox="1"/>
          <p:nvPr/>
        </p:nvSpPr>
        <p:spPr>
          <a:xfrm>
            <a:off x="2696589" y="2052054"/>
            <a:ext cx="4463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Individual data from different source systems </a:t>
            </a:r>
          </a:p>
          <a:p>
            <a:r>
              <a:rPr lang="en-GB" dirty="0"/>
              <a:t>is linked using the social security number.</a:t>
            </a:r>
          </a:p>
        </p:txBody>
      </p:sp>
      <p:sp>
        <p:nvSpPr>
          <p:cNvPr id="99" name="Tekstiruutu 98">
            <a:extLst>
              <a:ext uri="{FF2B5EF4-FFF2-40B4-BE49-F238E27FC236}">
                <a16:creationId xmlns:a16="http://schemas.microsoft.com/office/drawing/2014/main" id="{8162E6A3-1936-3A97-BDB6-5093948C380F}"/>
              </a:ext>
            </a:extLst>
          </p:cNvPr>
          <p:cNvSpPr txBox="1"/>
          <p:nvPr/>
        </p:nvSpPr>
        <p:spPr>
          <a:xfrm>
            <a:off x="3194236" y="6298714"/>
            <a:ext cx="770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Analytical DB is updated daily and OMOP data base quarterly or when needed.</a:t>
            </a:r>
          </a:p>
        </p:txBody>
      </p:sp>
      <p:sp>
        <p:nvSpPr>
          <p:cNvPr id="100" name="Suorakulmio 99">
            <a:extLst>
              <a:ext uri="{FF2B5EF4-FFF2-40B4-BE49-F238E27FC236}">
                <a16:creationId xmlns:a16="http://schemas.microsoft.com/office/drawing/2014/main" id="{15A7D16D-DE8B-5059-DCD0-F0A09F3E17FE}"/>
              </a:ext>
            </a:extLst>
          </p:cNvPr>
          <p:cNvSpPr/>
          <p:nvPr/>
        </p:nvSpPr>
        <p:spPr>
          <a:xfrm>
            <a:off x="8300470" y="4543762"/>
            <a:ext cx="1615105" cy="1652588"/>
          </a:xfrm>
          <a:prstGeom prst="rect">
            <a:avLst/>
          </a:prstGeom>
          <a:ln w="57150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cxnSp>
        <p:nvCxnSpPr>
          <p:cNvPr id="101" name="Suora nuoliyhdysviiva 100">
            <a:extLst>
              <a:ext uri="{FF2B5EF4-FFF2-40B4-BE49-F238E27FC236}">
                <a16:creationId xmlns:a16="http://schemas.microsoft.com/office/drawing/2014/main" id="{C41DA497-3B6A-1DA8-DBED-EAA77EE629F3}"/>
              </a:ext>
            </a:extLst>
          </p:cNvPr>
          <p:cNvCxnSpPr>
            <a:cxnSpLocks/>
            <a:endCxn id="100" idx="1"/>
          </p:cNvCxnSpPr>
          <p:nvPr/>
        </p:nvCxnSpPr>
        <p:spPr>
          <a:xfrm flipV="1">
            <a:off x="7819501" y="5370056"/>
            <a:ext cx="480969" cy="416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kstiruutu 101">
            <a:extLst>
              <a:ext uri="{FF2B5EF4-FFF2-40B4-BE49-F238E27FC236}">
                <a16:creationId xmlns:a16="http://schemas.microsoft.com/office/drawing/2014/main" id="{3B113245-BE56-9786-C7F4-944ADD6F5DBE}"/>
              </a:ext>
            </a:extLst>
          </p:cNvPr>
          <p:cNvSpPr txBox="1"/>
          <p:nvPr/>
        </p:nvSpPr>
        <p:spPr>
          <a:xfrm>
            <a:off x="8355754" y="4555318"/>
            <a:ext cx="17700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Data secured and audited </a:t>
            </a:r>
          </a:p>
          <a:p>
            <a:r>
              <a:rPr lang="en-GB"/>
              <a:t>analysis environment</a:t>
            </a:r>
          </a:p>
          <a:p>
            <a:r>
              <a:rPr lang="en-GB" sz="1400"/>
              <a:t>(Atlas, R, SPSS, Python etc)</a:t>
            </a:r>
          </a:p>
        </p:txBody>
      </p:sp>
      <p:cxnSp>
        <p:nvCxnSpPr>
          <p:cNvPr id="103" name="Suora nuoliyhdysviiva 102">
            <a:extLst>
              <a:ext uri="{FF2B5EF4-FFF2-40B4-BE49-F238E27FC236}">
                <a16:creationId xmlns:a16="http://schemas.microsoft.com/office/drawing/2014/main" id="{FF42A688-F9BB-B99F-244C-6E3B6BAD2A9E}"/>
              </a:ext>
            </a:extLst>
          </p:cNvPr>
          <p:cNvCxnSpPr/>
          <p:nvPr/>
        </p:nvCxnSpPr>
        <p:spPr>
          <a:xfrm>
            <a:off x="9943529" y="5366912"/>
            <a:ext cx="40505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iruutu 103">
            <a:extLst>
              <a:ext uri="{FF2B5EF4-FFF2-40B4-BE49-F238E27FC236}">
                <a16:creationId xmlns:a16="http://schemas.microsoft.com/office/drawing/2014/main" id="{48190DDC-89EE-0283-3084-5024493F3C5D}"/>
              </a:ext>
            </a:extLst>
          </p:cNvPr>
          <p:cNvSpPr txBox="1"/>
          <p:nvPr/>
        </p:nvSpPr>
        <p:spPr>
          <a:xfrm>
            <a:off x="10252574" y="4994661"/>
            <a:ext cx="2261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Release of </a:t>
            </a:r>
          </a:p>
          <a:p>
            <a:r>
              <a:rPr lang="fi-FI" dirty="0" err="1"/>
              <a:t>anonymous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</a:t>
            </a:r>
          </a:p>
        </p:txBody>
      </p:sp>
      <p:sp>
        <p:nvSpPr>
          <p:cNvPr id="106" name="Tekstiruutu 105">
            <a:extLst>
              <a:ext uri="{FF2B5EF4-FFF2-40B4-BE49-F238E27FC236}">
                <a16:creationId xmlns:a16="http://schemas.microsoft.com/office/drawing/2014/main" id="{5324145F-B43A-A3FF-D21A-E2DC993DC941}"/>
              </a:ext>
            </a:extLst>
          </p:cNvPr>
          <p:cNvSpPr txBox="1"/>
          <p:nvPr/>
        </p:nvSpPr>
        <p:spPr>
          <a:xfrm>
            <a:off x="7328011" y="3382521"/>
            <a:ext cx="20765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i-FI" dirty="0"/>
              <a:t>Data Permit </a:t>
            </a:r>
            <a:r>
              <a:rPr lang="fi-FI" dirty="0" err="1"/>
              <a:t>granted</a:t>
            </a:r>
            <a:endParaRPr lang="fi-FI" dirty="0"/>
          </a:p>
        </p:txBody>
      </p:sp>
      <p:cxnSp>
        <p:nvCxnSpPr>
          <p:cNvPr id="108" name="Suora yhdysviiva 107">
            <a:extLst>
              <a:ext uri="{FF2B5EF4-FFF2-40B4-BE49-F238E27FC236}">
                <a16:creationId xmlns:a16="http://schemas.microsoft.com/office/drawing/2014/main" id="{EA6B1B23-DDE2-1E66-AE4B-3793F69D6660}"/>
              </a:ext>
            </a:extLst>
          </p:cNvPr>
          <p:cNvCxnSpPr>
            <a:cxnSpLocks/>
          </p:cNvCxnSpPr>
          <p:nvPr/>
        </p:nvCxnSpPr>
        <p:spPr>
          <a:xfrm flipV="1">
            <a:off x="8073582" y="3724745"/>
            <a:ext cx="0" cy="15066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kstiruutu 109">
            <a:extLst>
              <a:ext uri="{FF2B5EF4-FFF2-40B4-BE49-F238E27FC236}">
                <a16:creationId xmlns:a16="http://schemas.microsoft.com/office/drawing/2014/main" id="{295ECF8D-E814-6F7E-1911-1ACC47899278}"/>
              </a:ext>
            </a:extLst>
          </p:cNvPr>
          <p:cNvSpPr txBox="1"/>
          <p:nvPr/>
        </p:nvSpPr>
        <p:spPr>
          <a:xfrm>
            <a:off x="7134814" y="1509407"/>
            <a:ext cx="408360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Development/mapping of the OMOP data base and the ETL was done by Auria Clinical Informatics (ACI). Vocabulary mappings together with the other </a:t>
            </a:r>
            <a:r>
              <a:rPr lang="en-GB" dirty="0" err="1"/>
              <a:t>FinOMOP</a:t>
            </a:r>
            <a:r>
              <a:rPr lang="en-GB" dirty="0"/>
              <a:t> members.</a:t>
            </a:r>
          </a:p>
        </p:txBody>
      </p:sp>
      <p:grpSp>
        <p:nvGrpSpPr>
          <p:cNvPr id="111" name="Ryhmä 110">
            <a:extLst>
              <a:ext uri="{FF2B5EF4-FFF2-40B4-BE49-F238E27FC236}">
                <a16:creationId xmlns:a16="http://schemas.microsoft.com/office/drawing/2014/main" id="{213C59B1-121B-2700-17C5-9BFDA4CCAB8A}"/>
              </a:ext>
            </a:extLst>
          </p:cNvPr>
          <p:cNvGrpSpPr/>
          <p:nvPr/>
        </p:nvGrpSpPr>
        <p:grpSpPr>
          <a:xfrm>
            <a:off x="283835" y="4782951"/>
            <a:ext cx="656121" cy="656921"/>
            <a:chOff x="1153428" y="2983832"/>
            <a:chExt cx="656121" cy="656921"/>
          </a:xfrm>
        </p:grpSpPr>
        <p:sp>
          <p:nvSpPr>
            <p:cNvPr id="112" name="Ellipsi 111">
              <a:extLst>
                <a:ext uri="{FF2B5EF4-FFF2-40B4-BE49-F238E27FC236}">
                  <a16:creationId xmlns:a16="http://schemas.microsoft.com/office/drawing/2014/main" id="{D8E6D3C9-57C1-658C-518F-C5F0231E313F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3" name="Suora yhdysviiva 112">
              <a:extLst>
                <a:ext uri="{FF2B5EF4-FFF2-40B4-BE49-F238E27FC236}">
                  <a16:creationId xmlns:a16="http://schemas.microsoft.com/office/drawing/2014/main" id="{BAEC0D1F-52F2-1DF8-7A9B-CE4838018F4D}"/>
                </a:ext>
              </a:extLst>
            </p:cNvPr>
            <p:cNvCxnSpPr>
              <a:stCxn id="112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uora yhdysviiva 113">
              <a:extLst>
                <a:ext uri="{FF2B5EF4-FFF2-40B4-BE49-F238E27FC236}">
                  <a16:creationId xmlns:a16="http://schemas.microsoft.com/office/drawing/2014/main" id="{DE4FD29F-6FF8-22A4-0C37-6F630E06AC8C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Ellipsi 114">
              <a:extLst>
                <a:ext uri="{FF2B5EF4-FFF2-40B4-BE49-F238E27FC236}">
                  <a16:creationId xmlns:a16="http://schemas.microsoft.com/office/drawing/2014/main" id="{E0E236B9-9771-217A-C5C0-B129C881856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16" name="Ryhmä 115">
            <a:extLst>
              <a:ext uri="{FF2B5EF4-FFF2-40B4-BE49-F238E27FC236}">
                <a16:creationId xmlns:a16="http://schemas.microsoft.com/office/drawing/2014/main" id="{8FF4DE84-B68F-4266-97A5-FEB93181EDD7}"/>
              </a:ext>
            </a:extLst>
          </p:cNvPr>
          <p:cNvGrpSpPr/>
          <p:nvPr/>
        </p:nvGrpSpPr>
        <p:grpSpPr>
          <a:xfrm>
            <a:off x="316630" y="3944928"/>
            <a:ext cx="656121" cy="656921"/>
            <a:chOff x="1153428" y="2983832"/>
            <a:chExt cx="656121" cy="656921"/>
          </a:xfrm>
        </p:grpSpPr>
        <p:sp>
          <p:nvSpPr>
            <p:cNvPr id="117" name="Ellipsi 116">
              <a:extLst>
                <a:ext uri="{FF2B5EF4-FFF2-40B4-BE49-F238E27FC236}">
                  <a16:creationId xmlns:a16="http://schemas.microsoft.com/office/drawing/2014/main" id="{64108091-DF7A-C1B2-CDC6-FD82907600E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8" name="Suora yhdysviiva 117">
              <a:extLst>
                <a:ext uri="{FF2B5EF4-FFF2-40B4-BE49-F238E27FC236}">
                  <a16:creationId xmlns:a16="http://schemas.microsoft.com/office/drawing/2014/main" id="{3CBC073E-2854-BD0D-6B63-0F3BCD98B001}"/>
                </a:ext>
              </a:extLst>
            </p:cNvPr>
            <p:cNvCxnSpPr>
              <a:stCxn id="117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uora yhdysviiva 118">
              <a:extLst>
                <a:ext uri="{FF2B5EF4-FFF2-40B4-BE49-F238E27FC236}">
                  <a16:creationId xmlns:a16="http://schemas.microsoft.com/office/drawing/2014/main" id="{B4FC69AA-AF0C-A45C-5971-1EB958B11D65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Ellipsi 119">
              <a:extLst>
                <a:ext uri="{FF2B5EF4-FFF2-40B4-BE49-F238E27FC236}">
                  <a16:creationId xmlns:a16="http://schemas.microsoft.com/office/drawing/2014/main" id="{01958B5E-6F27-F849-E20B-52B12A023BBD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21" name="Tekstiruutu 120">
            <a:extLst>
              <a:ext uri="{FF2B5EF4-FFF2-40B4-BE49-F238E27FC236}">
                <a16:creationId xmlns:a16="http://schemas.microsoft.com/office/drawing/2014/main" id="{55FCD33D-03BA-2CC2-9735-AE1D9EED147B}"/>
              </a:ext>
            </a:extLst>
          </p:cNvPr>
          <p:cNvSpPr txBox="1"/>
          <p:nvPr/>
        </p:nvSpPr>
        <p:spPr>
          <a:xfrm>
            <a:off x="513996" y="31899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Dg</a:t>
            </a:r>
            <a:endParaRPr lang="fi-FI" dirty="0"/>
          </a:p>
        </p:txBody>
      </p:sp>
      <p:sp>
        <p:nvSpPr>
          <p:cNvPr id="122" name="Tekstiruutu 121">
            <a:extLst>
              <a:ext uri="{FF2B5EF4-FFF2-40B4-BE49-F238E27FC236}">
                <a16:creationId xmlns:a16="http://schemas.microsoft.com/office/drawing/2014/main" id="{27AA87D8-3186-296E-A4ED-07EFA172EE87}"/>
              </a:ext>
            </a:extLst>
          </p:cNvPr>
          <p:cNvSpPr txBox="1"/>
          <p:nvPr/>
        </p:nvSpPr>
        <p:spPr>
          <a:xfrm>
            <a:off x="1364340" y="327284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Med</a:t>
            </a:r>
            <a:endParaRPr lang="fi-FI" dirty="0"/>
          </a:p>
        </p:txBody>
      </p:sp>
      <p:sp>
        <p:nvSpPr>
          <p:cNvPr id="123" name="Tekstiruutu 122">
            <a:extLst>
              <a:ext uri="{FF2B5EF4-FFF2-40B4-BE49-F238E27FC236}">
                <a16:creationId xmlns:a16="http://schemas.microsoft.com/office/drawing/2014/main" id="{F0DBB569-C18A-9C54-5C30-11F21322AA52}"/>
              </a:ext>
            </a:extLst>
          </p:cNvPr>
          <p:cNvSpPr txBox="1"/>
          <p:nvPr/>
        </p:nvSpPr>
        <p:spPr>
          <a:xfrm>
            <a:off x="352613" y="4931299"/>
            <a:ext cx="60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Path</a:t>
            </a:r>
            <a:endParaRPr lang="fi-FI" dirty="0"/>
          </a:p>
        </p:txBody>
      </p:sp>
      <p:sp>
        <p:nvSpPr>
          <p:cNvPr id="124" name="Tekstiruutu 123">
            <a:extLst>
              <a:ext uri="{FF2B5EF4-FFF2-40B4-BE49-F238E27FC236}">
                <a16:creationId xmlns:a16="http://schemas.microsoft.com/office/drawing/2014/main" id="{60D19A9D-95AA-6A0E-956C-D89835C04290}"/>
              </a:ext>
            </a:extLst>
          </p:cNvPr>
          <p:cNvSpPr txBox="1"/>
          <p:nvPr/>
        </p:nvSpPr>
        <p:spPr>
          <a:xfrm>
            <a:off x="394866" y="407896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Lab</a:t>
            </a:r>
            <a:endParaRPr lang="fi-FI" dirty="0"/>
          </a:p>
        </p:txBody>
      </p:sp>
      <p:sp>
        <p:nvSpPr>
          <p:cNvPr id="125" name="Tekstiruutu 124">
            <a:extLst>
              <a:ext uri="{FF2B5EF4-FFF2-40B4-BE49-F238E27FC236}">
                <a16:creationId xmlns:a16="http://schemas.microsoft.com/office/drawing/2014/main" id="{2652572C-AC41-686F-D25D-21417D73C4B4}"/>
              </a:ext>
            </a:extLst>
          </p:cNvPr>
          <p:cNvSpPr txBox="1"/>
          <p:nvPr/>
        </p:nvSpPr>
        <p:spPr>
          <a:xfrm>
            <a:off x="1796257" y="4715266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Proc</a:t>
            </a:r>
            <a:endParaRPr lang="fi-FI" dirty="0"/>
          </a:p>
        </p:txBody>
      </p:sp>
      <p:sp>
        <p:nvSpPr>
          <p:cNvPr id="126" name="Tekstiruutu 125">
            <a:extLst>
              <a:ext uri="{FF2B5EF4-FFF2-40B4-BE49-F238E27FC236}">
                <a16:creationId xmlns:a16="http://schemas.microsoft.com/office/drawing/2014/main" id="{A8B17B6B-5B0F-7790-5CEA-5D80405DCEF4}"/>
              </a:ext>
            </a:extLst>
          </p:cNvPr>
          <p:cNvSpPr txBox="1"/>
          <p:nvPr/>
        </p:nvSpPr>
        <p:spPr>
          <a:xfrm>
            <a:off x="1093546" y="5139703"/>
            <a:ext cx="69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Terap</a:t>
            </a:r>
            <a:endParaRPr lang="fi-FI" dirty="0"/>
          </a:p>
        </p:txBody>
      </p:sp>
      <p:sp>
        <p:nvSpPr>
          <p:cNvPr id="127" name="Tekstiruutu 126">
            <a:extLst>
              <a:ext uri="{FF2B5EF4-FFF2-40B4-BE49-F238E27FC236}">
                <a16:creationId xmlns:a16="http://schemas.microsoft.com/office/drawing/2014/main" id="{B46E4A66-CDC6-0ECF-5ACB-4087D6F1C760}"/>
              </a:ext>
            </a:extLst>
          </p:cNvPr>
          <p:cNvSpPr txBox="1"/>
          <p:nvPr/>
        </p:nvSpPr>
        <p:spPr>
          <a:xfrm>
            <a:off x="1137051" y="4294279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Rad</a:t>
            </a:r>
            <a:endParaRPr lang="fi-FI" dirty="0"/>
          </a:p>
        </p:txBody>
      </p:sp>
      <p:grpSp>
        <p:nvGrpSpPr>
          <p:cNvPr id="128" name="Ryhmä 127">
            <a:extLst>
              <a:ext uri="{FF2B5EF4-FFF2-40B4-BE49-F238E27FC236}">
                <a16:creationId xmlns:a16="http://schemas.microsoft.com/office/drawing/2014/main" id="{99AD1057-FC49-6942-4967-887CA8486E46}"/>
              </a:ext>
            </a:extLst>
          </p:cNvPr>
          <p:cNvGrpSpPr/>
          <p:nvPr/>
        </p:nvGrpSpPr>
        <p:grpSpPr>
          <a:xfrm>
            <a:off x="232751" y="5544547"/>
            <a:ext cx="656121" cy="656921"/>
            <a:chOff x="1153428" y="2983832"/>
            <a:chExt cx="656121" cy="656921"/>
          </a:xfrm>
        </p:grpSpPr>
        <p:sp>
          <p:nvSpPr>
            <p:cNvPr id="129" name="Ellipsi 128">
              <a:extLst>
                <a:ext uri="{FF2B5EF4-FFF2-40B4-BE49-F238E27FC236}">
                  <a16:creationId xmlns:a16="http://schemas.microsoft.com/office/drawing/2014/main" id="{2F6228B5-F36B-6B09-4FC9-B2C4BFF3449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30" name="Suora yhdysviiva 129">
              <a:extLst>
                <a:ext uri="{FF2B5EF4-FFF2-40B4-BE49-F238E27FC236}">
                  <a16:creationId xmlns:a16="http://schemas.microsoft.com/office/drawing/2014/main" id="{9CC878E8-C12B-2447-A97A-602DE9F5EA93}"/>
                </a:ext>
              </a:extLst>
            </p:cNvPr>
            <p:cNvCxnSpPr>
              <a:stCxn id="129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uora yhdysviiva 130">
              <a:extLst>
                <a:ext uri="{FF2B5EF4-FFF2-40B4-BE49-F238E27FC236}">
                  <a16:creationId xmlns:a16="http://schemas.microsoft.com/office/drawing/2014/main" id="{50FCBE54-6C98-E2B7-BDC5-94B2F950AD5C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Ellipsi 131">
              <a:extLst>
                <a:ext uri="{FF2B5EF4-FFF2-40B4-BE49-F238E27FC236}">
                  <a16:creationId xmlns:a16="http://schemas.microsoft.com/office/drawing/2014/main" id="{B19226DC-BE5C-0C40-D8CC-05725B456A81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33" name="Ryhmä 132">
            <a:extLst>
              <a:ext uri="{FF2B5EF4-FFF2-40B4-BE49-F238E27FC236}">
                <a16:creationId xmlns:a16="http://schemas.microsoft.com/office/drawing/2014/main" id="{D2FD4107-2576-401D-3302-579789E953C8}"/>
              </a:ext>
            </a:extLst>
          </p:cNvPr>
          <p:cNvGrpSpPr/>
          <p:nvPr/>
        </p:nvGrpSpPr>
        <p:grpSpPr>
          <a:xfrm>
            <a:off x="1796907" y="3786967"/>
            <a:ext cx="656121" cy="656921"/>
            <a:chOff x="1153428" y="2983832"/>
            <a:chExt cx="656121" cy="656921"/>
          </a:xfrm>
        </p:grpSpPr>
        <p:sp>
          <p:nvSpPr>
            <p:cNvPr id="134" name="Ellipsi 133">
              <a:extLst>
                <a:ext uri="{FF2B5EF4-FFF2-40B4-BE49-F238E27FC236}">
                  <a16:creationId xmlns:a16="http://schemas.microsoft.com/office/drawing/2014/main" id="{AA3957B0-8B89-A85A-3FB1-CE105EE1AB4D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35" name="Suora yhdysviiva 134">
              <a:extLst>
                <a:ext uri="{FF2B5EF4-FFF2-40B4-BE49-F238E27FC236}">
                  <a16:creationId xmlns:a16="http://schemas.microsoft.com/office/drawing/2014/main" id="{8F44391E-D826-E300-4D54-5514B5F13024}"/>
                </a:ext>
              </a:extLst>
            </p:cNvPr>
            <p:cNvCxnSpPr>
              <a:stCxn id="134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uora yhdysviiva 135">
              <a:extLst>
                <a:ext uri="{FF2B5EF4-FFF2-40B4-BE49-F238E27FC236}">
                  <a16:creationId xmlns:a16="http://schemas.microsoft.com/office/drawing/2014/main" id="{BFD845F2-3357-5F55-6FE6-ABB8024351E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Ellipsi 136">
              <a:extLst>
                <a:ext uri="{FF2B5EF4-FFF2-40B4-BE49-F238E27FC236}">
                  <a16:creationId xmlns:a16="http://schemas.microsoft.com/office/drawing/2014/main" id="{47C2A5C7-6FB4-FD6D-F8DA-D72C6375E7F9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38" name="Ryhmä 137">
            <a:extLst>
              <a:ext uri="{FF2B5EF4-FFF2-40B4-BE49-F238E27FC236}">
                <a16:creationId xmlns:a16="http://schemas.microsoft.com/office/drawing/2014/main" id="{600C3314-E95E-ACE3-6F74-D45EF77D5DFD}"/>
              </a:ext>
            </a:extLst>
          </p:cNvPr>
          <p:cNvGrpSpPr/>
          <p:nvPr/>
        </p:nvGrpSpPr>
        <p:grpSpPr>
          <a:xfrm>
            <a:off x="1011861" y="5913893"/>
            <a:ext cx="656121" cy="656921"/>
            <a:chOff x="1153428" y="2983832"/>
            <a:chExt cx="656121" cy="656921"/>
          </a:xfrm>
        </p:grpSpPr>
        <p:sp>
          <p:nvSpPr>
            <p:cNvPr id="139" name="Ellipsi 138">
              <a:extLst>
                <a:ext uri="{FF2B5EF4-FFF2-40B4-BE49-F238E27FC236}">
                  <a16:creationId xmlns:a16="http://schemas.microsoft.com/office/drawing/2014/main" id="{5043E04C-4F2C-92E9-FCC2-F0A2BD6187B3}"/>
                </a:ext>
              </a:extLst>
            </p:cNvPr>
            <p:cNvSpPr/>
            <p:nvPr/>
          </p:nvSpPr>
          <p:spPr>
            <a:xfrm>
              <a:off x="1164657" y="2983832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40" name="Suora yhdysviiva 139">
              <a:extLst>
                <a:ext uri="{FF2B5EF4-FFF2-40B4-BE49-F238E27FC236}">
                  <a16:creationId xmlns:a16="http://schemas.microsoft.com/office/drawing/2014/main" id="{22589C15-C796-073D-FD4A-31F346B778C9}"/>
                </a:ext>
              </a:extLst>
            </p:cNvPr>
            <p:cNvCxnSpPr>
              <a:stCxn id="139" idx="2"/>
            </p:cNvCxnSpPr>
            <p:nvPr/>
          </p:nvCxnSpPr>
          <p:spPr>
            <a:xfrm>
              <a:off x="1164657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uora yhdysviiva 140">
              <a:extLst>
                <a:ext uri="{FF2B5EF4-FFF2-40B4-BE49-F238E27FC236}">
                  <a16:creationId xmlns:a16="http://schemas.microsoft.com/office/drawing/2014/main" id="{0CB28E51-5CF8-A4FB-BD8E-43BDB81F784D}"/>
                </a:ext>
              </a:extLst>
            </p:cNvPr>
            <p:cNvCxnSpPr/>
            <p:nvPr/>
          </p:nvCxnSpPr>
          <p:spPr>
            <a:xfrm>
              <a:off x="1798320" y="3041584"/>
              <a:ext cx="0" cy="5486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Ellipsi 141">
              <a:extLst>
                <a:ext uri="{FF2B5EF4-FFF2-40B4-BE49-F238E27FC236}">
                  <a16:creationId xmlns:a16="http://schemas.microsoft.com/office/drawing/2014/main" id="{25EC08C6-2017-85ED-DC0E-D4520EE23C86}"/>
                </a:ext>
              </a:extLst>
            </p:cNvPr>
            <p:cNvSpPr/>
            <p:nvPr/>
          </p:nvSpPr>
          <p:spPr>
            <a:xfrm>
              <a:off x="1153428" y="3525250"/>
              <a:ext cx="644892" cy="115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44" name="Tekstiruutu 143">
            <a:extLst>
              <a:ext uri="{FF2B5EF4-FFF2-40B4-BE49-F238E27FC236}">
                <a16:creationId xmlns:a16="http://schemas.microsoft.com/office/drawing/2014/main" id="{1B2B4703-B402-C934-6C53-387AEDE33028}"/>
              </a:ext>
            </a:extLst>
          </p:cNvPr>
          <p:cNvSpPr txBox="1"/>
          <p:nvPr/>
        </p:nvSpPr>
        <p:spPr>
          <a:xfrm>
            <a:off x="290988" y="5635299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Gen</a:t>
            </a:r>
            <a:endParaRPr lang="fi-FI" dirty="0"/>
          </a:p>
        </p:txBody>
      </p:sp>
      <p:sp>
        <p:nvSpPr>
          <p:cNvPr id="145" name="Tekstiruutu 144">
            <a:extLst>
              <a:ext uri="{FF2B5EF4-FFF2-40B4-BE49-F238E27FC236}">
                <a16:creationId xmlns:a16="http://schemas.microsoft.com/office/drawing/2014/main" id="{1EAAFC2F-8CF7-7F58-CEB7-1FE27879B338}"/>
              </a:ext>
            </a:extLst>
          </p:cNvPr>
          <p:cNvSpPr txBox="1"/>
          <p:nvPr/>
        </p:nvSpPr>
        <p:spPr>
          <a:xfrm>
            <a:off x="1000608" y="602881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QoL</a:t>
            </a:r>
            <a:endParaRPr lang="fi-FI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9FAF47-7872-2952-8BB1-C901BA868F16}"/>
              </a:ext>
            </a:extLst>
          </p:cNvPr>
          <p:cNvSpPr txBox="1"/>
          <p:nvPr/>
        </p:nvSpPr>
        <p:spPr>
          <a:xfrm>
            <a:off x="8891863" y="14489"/>
            <a:ext cx="33001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dirty="0"/>
              <a:t>*Hospital District of Southwest Finland (HDSF)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63167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6860F4CD-C956-47B6-BCDB-903EC32D11E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6" r="10748" b="1939"/>
          <a:stretch/>
        </p:blipFill>
        <p:spPr>
          <a:xfrm>
            <a:off x="2363904" y="1804557"/>
            <a:ext cx="8166100" cy="46384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4CC9C5-30AD-3B14-23CC-7D28DF586AD7}"/>
              </a:ext>
            </a:extLst>
          </p:cNvPr>
          <p:cNvSpPr txBox="1"/>
          <p:nvPr/>
        </p:nvSpPr>
        <p:spPr>
          <a:xfrm>
            <a:off x="1083744" y="3198295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Laboratory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5E56C3-A26C-9D5B-85B7-F9D7DDA2B641}"/>
              </a:ext>
            </a:extLst>
          </p:cNvPr>
          <p:cNvSpPr txBox="1"/>
          <p:nvPr/>
        </p:nvSpPr>
        <p:spPr>
          <a:xfrm>
            <a:off x="1083744" y="2501426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Imaging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A87106-1B5E-1E35-CB77-6C29AE9F27FB}"/>
              </a:ext>
            </a:extLst>
          </p:cNvPr>
          <p:cNvSpPr txBox="1"/>
          <p:nvPr/>
        </p:nvSpPr>
        <p:spPr>
          <a:xfrm>
            <a:off x="1083744" y="1804557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EHR (</a:t>
            </a:r>
            <a:r>
              <a:rPr kumimoji="0" lang="en-US" sz="1000" b="0" i="0" u="none" strike="noStrike" kern="1200" cap="none" spc="0" normalizeH="0" baseline="0" noProof="0" dirty="0" err="1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Apotti</a:t>
            </a: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/Epic)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C42D9E-6672-DC5F-0231-A620FA3E1249}"/>
              </a:ext>
            </a:extLst>
          </p:cNvPr>
          <p:cNvSpPr txBox="1"/>
          <p:nvPr/>
        </p:nvSpPr>
        <p:spPr>
          <a:xfrm>
            <a:off x="1083744" y="3895164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Pathology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0AC9B4-0B55-C96B-3994-626A2B694EC8}"/>
              </a:ext>
            </a:extLst>
          </p:cNvPr>
          <p:cNvSpPr txBox="1"/>
          <p:nvPr/>
        </p:nvSpPr>
        <p:spPr>
          <a:xfrm>
            <a:off x="1083744" y="4592033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Genomics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72E269-CFD8-7CEE-955D-ADF0373D66DB}"/>
              </a:ext>
            </a:extLst>
          </p:cNvPr>
          <p:cNvSpPr txBox="1"/>
          <p:nvPr/>
        </p:nvSpPr>
        <p:spPr>
          <a:xfrm>
            <a:off x="1083744" y="5288903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Health Village</a:t>
            </a:r>
            <a:endParaRPr kumimoji="0" lang="en-US" sz="1000" b="0" i="0" u="none" strike="noStrike" kern="1200" cap="none" spc="0" normalizeH="0" baseline="0" noProof="0" dirty="0">
              <a:ln w="3175"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A05F20-8A00-B350-1756-54A414FBE528}"/>
              </a:ext>
            </a:extLst>
          </p:cNvPr>
          <p:cNvSpPr txBox="1"/>
          <p:nvPr/>
        </p:nvSpPr>
        <p:spPr>
          <a:xfrm>
            <a:off x="1095952" y="5985773"/>
            <a:ext cx="128016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sq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32384">
              <a:defRPr sz="1200">
                <a:ln w="3175">
                  <a:noFill/>
                </a:ln>
                <a:solidFill>
                  <a:srgbClr val="000000"/>
                </a:solidFill>
                <a:latin typeface="+mj-lt"/>
                <a:cs typeface="Segoe UI Semilight" panose="020B0402040204020203" pitchFamily="34" charset="0"/>
              </a:defRPr>
            </a:lvl1pPr>
            <a:lvl2pPr marL="466371" defTabSz="932742"/>
            <a:lvl3pPr marL="932742" defTabSz="932742"/>
            <a:lvl4pPr marL="1399113" defTabSz="932742"/>
            <a:lvl5pPr marL="1865484" defTabSz="932742"/>
            <a:lvl6pPr marL="2331856" defTabSz="932742"/>
            <a:lvl7pPr marL="2798226" defTabSz="932742"/>
            <a:lvl8pPr marL="3264597" defTabSz="932742"/>
            <a:lvl9pPr marL="3730969" defTabSz="932742"/>
          </a:lstStyle>
          <a:p>
            <a:pPr marL="0" marR="0" lvl="0" indent="0" algn="ctr" defTabSz="93238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 Semilight" panose="020B0402040204020203" pitchFamily="34" charset="0"/>
              </a:rPr>
              <a:t>Operative/Finance</a:t>
            </a:r>
          </a:p>
        </p:txBody>
      </p:sp>
      <p:sp>
        <p:nvSpPr>
          <p:cNvPr id="3" name="Otsikko 1">
            <a:extLst>
              <a:ext uri="{FF2B5EF4-FFF2-40B4-BE49-F238E27FC236}">
                <a16:creationId xmlns:a16="http://schemas.microsoft.com/office/drawing/2014/main" id="{188547B1-C266-04BA-D187-57FF6D8288E9}"/>
              </a:ext>
            </a:extLst>
          </p:cNvPr>
          <p:cNvSpPr txBox="1">
            <a:spLocks/>
          </p:cNvSpPr>
          <p:nvPr/>
        </p:nvSpPr>
        <p:spPr>
          <a:xfrm>
            <a:off x="909452" y="24808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Helsinki University Hospital</a:t>
            </a:r>
            <a:r>
              <a:rPr lang="en-CA" sz="3200" dirty="0"/>
              <a:t>: </a:t>
            </a:r>
            <a:br>
              <a:rPr lang="en-CA" sz="3200" dirty="0"/>
            </a:br>
            <a:r>
              <a:rPr lang="en-CA" sz="3200" dirty="0"/>
              <a:t>Governance of the patient data</a:t>
            </a:r>
          </a:p>
        </p:txBody>
      </p:sp>
    </p:spTree>
    <p:extLst>
      <p:ext uri="{BB962C8B-B14F-4D97-AF65-F5344CB8AC3E}">
        <p14:creationId xmlns:p14="http://schemas.microsoft.com/office/powerpoint/2010/main" val="80449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5096918AAB24FAA075660781DEDE3" ma:contentTypeVersion="10" ma:contentTypeDescription="Create a new document." ma:contentTypeScope="" ma:versionID="4c6cf701a237c9aa80b9da5b34d6669c">
  <xsd:schema xmlns:xsd="http://www.w3.org/2001/XMLSchema" xmlns:xs="http://www.w3.org/2001/XMLSchema" xmlns:p="http://schemas.microsoft.com/office/2006/metadata/properties" xmlns:ns2="57925974-879d-4c27-9f2d-9257975d09a5" xmlns:ns3="87675654-20e1-4cd3-bcdc-12a52155444f" targetNamespace="http://schemas.microsoft.com/office/2006/metadata/properties" ma:root="true" ma:fieldsID="72c6e655e355070b462e69946526b3d6" ns2:_="" ns3:_="">
    <xsd:import namespace="57925974-879d-4c27-9f2d-9257975d09a5"/>
    <xsd:import namespace="87675654-20e1-4cd3-bcdc-12a5215544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25974-879d-4c27-9f2d-9257975d09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75654-20e1-4cd3-bcdc-12a52155444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80D01D-1F35-4A7D-A5EE-81A2D33676B1}"/>
</file>

<file path=customXml/itemProps2.xml><?xml version="1.0" encoding="utf-8"?>
<ds:datastoreItem xmlns:ds="http://schemas.openxmlformats.org/officeDocument/2006/customXml" ds:itemID="{90A8E211-53A5-49DD-A369-03780C8F7438}"/>
</file>

<file path=customXml/itemProps3.xml><?xml version="1.0" encoding="utf-8"?>
<ds:datastoreItem xmlns:ds="http://schemas.openxmlformats.org/officeDocument/2006/customXml" ds:itemID="{7E7286D2-5A95-4049-A96A-F3024E451B99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304</Words>
  <Application>Microsoft Office PowerPoint</Application>
  <PresentationFormat>Widescreen</PresentationFormat>
  <Paragraphs>87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Encode Sans</vt:lpstr>
      <vt:lpstr>Segoe UI Semibold</vt:lpstr>
      <vt:lpstr>Office Theme</vt:lpstr>
      <vt:lpstr>FinOMOP</vt:lpstr>
      <vt:lpstr>Tampere University Hospital:  Governance of the patient data</vt:lpstr>
      <vt:lpstr>Turku University Hospital*:  Governance of the patient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FinOMOP</dc:title>
  <dc:creator>Porkka Kimmo</dc:creator>
  <cp:lastModifiedBy>Porkka Kimmo</cp:lastModifiedBy>
  <cp:revision>2</cp:revision>
  <dcterms:created xsi:type="dcterms:W3CDTF">2023-04-30T16:02:46Z</dcterms:created>
  <dcterms:modified xsi:type="dcterms:W3CDTF">2023-04-30T16:10:55Z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0x010100CFF5096918AAB24FAA075660781DEDE3</vt:lpwstr>
  </property>
</Properties>
</file>